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1" r:id="rId5"/>
    <p:sldId id="262" r:id="rId6"/>
    <p:sldId id="263" r:id="rId7"/>
    <p:sldId id="264" r:id="rId8"/>
    <p:sldId id="265" r:id="rId9"/>
    <p:sldId id="266" r:id="rId10"/>
    <p:sldId id="259" r:id="rId11"/>
    <p:sldId id="260" r:id="rId12"/>
    <p:sldId id="26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43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EC14C-A397-4647-9826-44B5E4316ADA}" type="datetimeFigureOut">
              <a:rPr lang="ru-RU" smtClean="0"/>
              <a:pPr/>
              <a:t>05.10.2016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6FFF50-A258-42E2-8FC4-05AC3C20A55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EC14C-A397-4647-9826-44B5E4316ADA}" type="datetimeFigureOut">
              <a:rPr lang="ru-RU" smtClean="0"/>
              <a:pPr/>
              <a:t>05.10.2016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6FFF50-A258-42E2-8FC4-05AC3C20A55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EC14C-A397-4647-9826-44B5E4316ADA}" type="datetimeFigureOut">
              <a:rPr lang="ru-RU" smtClean="0"/>
              <a:pPr/>
              <a:t>05.10.2016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6FFF50-A258-42E2-8FC4-05AC3C20A55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EC14C-A397-4647-9826-44B5E4316ADA}" type="datetimeFigureOut">
              <a:rPr lang="ru-RU" smtClean="0"/>
              <a:pPr/>
              <a:t>05.10.2016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6FFF50-A258-42E2-8FC4-05AC3C20A55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EC14C-A397-4647-9826-44B5E4316ADA}" type="datetimeFigureOut">
              <a:rPr lang="ru-RU" smtClean="0"/>
              <a:pPr/>
              <a:t>05.10.2016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6FFF50-A258-42E2-8FC4-05AC3C20A55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EC14C-A397-4647-9826-44B5E4316ADA}" type="datetimeFigureOut">
              <a:rPr lang="ru-RU" smtClean="0"/>
              <a:pPr/>
              <a:t>05.10.2016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6FFF50-A258-42E2-8FC4-05AC3C20A55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EC14C-A397-4647-9826-44B5E4316ADA}" type="datetimeFigureOut">
              <a:rPr lang="ru-RU" smtClean="0"/>
              <a:pPr/>
              <a:t>05.10.2016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6FFF50-A258-42E2-8FC4-05AC3C20A55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EC14C-A397-4647-9826-44B5E4316ADA}" type="datetimeFigureOut">
              <a:rPr lang="ru-RU" smtClean="0"/>
              <a:pPr/>
              <a:t>05.10.2016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6FFF50-A258-42E2-8FC4-05AC3C20A55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EC14C-A397-4647-9826-44B5E4316ADA}" type="datetimeFigureOut">
              <a:rPr lang="ru-RU" smtClean="0"/>
              <a:pPr/>
              <a:t>05.10.2016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6FFF50-A258-42E2-8FC4-05AC3C20A55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EC14C-A397-4647-9826-44B5E4316ADA}" type="datetimeFigureOut">
              <a:rPr lang="ru-RU" smtClean="0"/>
              <a:pPr/>
              <a:t>05.10.2016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6FFF50-A258-42E2-8FC4-05AC3C20A55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EC14C-A397-4647-9826-44B5E4316ADA}" type="datetimeFigureOut">
              <a:rPr lang="ru-RU" smtClean="0"/>
              <a:pPr/>
              <a:t>05.10.2016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CF6FFF50-A258-42E2-8FC4-05AC3C20A55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E2EC14C-A397-4647-9826-44B5E4316ADA}" type="datetimeFigureOut">
              <a:rPr lang="ru-RU" smtClean="0"/>
              <a:pPr/>
              <a:t>05.10.2016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F6FFF50-A258-42E2-8FC4-05AC3C20A557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xlarge_99f2e113a645675cd872033b8190ac9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8596" y="1428736"/>
            <a:ext cx="8128000" cy="457200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3400" y="642918"/>
            <a:ext cx="7851648" cy="1928826"/>
          </a:xfrm>
        </p:spPr>
        <p:txBody>
          <a:bodyPr/>
          <a:lstStyle/>
          <a:p>
            <a:r>
              <a:rPr lang="ru-RU" dirty="0" err="1" smtClean="0"/>
              <a:t>Гиперактивные</a:t>
            </a:r>
            <a:r>
              <a:rPr lang="ru-RU" dirty="0" smtClean="0"/>
              <a:t> дети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3400" y="5357826"/>
            <a:ext cx="7854696" cy="714380"/>
          </a:xfrm>
        </p:spPr>
        <p:txBody>
          <a:bodyPr/>
          <a:lstStyle/>
          <a:p>
            <a:r>
              <a:rPr lang="ru-RU" dirty="0" smtClean="0"/>
              <a:t>Старший воспитатель  </a:t>
            </a:r>
            <a:r>
              <a:rPr lang="ru-RU" dirty="0" err="1" smtClean="0"/>
              <a:t>Терёхина</a:t>
            </a:r>
            <a:r>
              <a:rPr lang="ru-RU" dirty="0" smtClean="0"/>
              <a:t> И.А.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438896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 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857232"/>
            <a:ext cx="8229600" cy="5715040"/>
          </a:xfrm>
        </p:spPr>
        <p:txBody>
          <a:bodyPr/>
          <a:lstStyle/>
          <a:p>
            <a:pPr algn="just">
              <a:buNone/>
            </a:pPr>
            <a:r>
              <a:rPr lang="ru-RU" dirty="0" smtClean="0"/>
              <a:t>            Добиться того, чтобы </a:t>
            </a:r>
            <a:r>
              <a:rPr lang="ru-RU" dirty="0" err="1" smtClean="0"/>
              <a:t>гиперактивный</a:t>
            </a:r>
            <a:r>
              <a:rPr lang="ru-RU" dirty="0" smtClean="0"/>
              <a:t> ребенок стал послушным и покладистым, еще не удавалось никому, а научиться жить в мире и сотрудничать с ним — </a:t>
            </a:r>
            <a:r>
              <a:rPr lang="ru-RU" b="1" dirty="0" smtClean="0"/>
              <a:t>вполне посильная задача.</a:t>
            </a:r>
            <a:endParaRPr lang="ru-RU" b="1" dirty="0"/>
          </a:p>
        </p:txBody>
      </p:sp>
      <p:pic>
        <p:nvPicPr>
          <p:cNvPr id="4" name="Рисунок 3" descr="news_detail_480_800_2ef72d96ba3e743c3b076dd033d39565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71670" y="2857496"/>
            <a:ext cx="4705357" cy="352901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giperaktivnost_u_detej_doshkolnogo_vozrasta.jpg"/>
          <p:cNvPicPr>
            <a:picLocks noChangeAspect="1"/>
          </p:cNvPicPr>
          <p:nvPr/>
        </p:nvPicPr>
        <p:blipFill>
          <a:blip r:embed="rId2">
            <a:lum bright="40000" contrast="-40000"/>
          </a:blip>
          <a:stretch>
            <a:fillRect/>
          </a:stretch>
        </p:blipFill>
        <p:spPr>
          <a:xfrm>
            <a:off x="0" y="0"/>
            <a:ext cx="9144000" cy="7044194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0042"/>
            <a:ext cx="8229600" cy="178595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400" b="1" dirty="0" smtClean="0"/>
              <a:t>Правила работы с </a:t>
            </a:r>
            <a:r>
              <a:rPr lang="ru-RU" sz="4400" b="1" dirty="0" err="1" smtClean="0"/>
              <a:t>гиперактивными</a:t>
            </a:r>
            <a:r>
              <a:rPr lang="ru-RU" sz="4400" b="1" dirty="0" smtClean="0"/>
              <a:t> детьми: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571612"/>
            <a:ext cx="8229600" cy="5072098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1. Работать с ребенком в начале дня, а не вечером</a:t>
            </a:r>
          </a:p>
          <a:p>
            <a:pPr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2. Уменьшить рабочую нагрузку ребенка</a:t>
            </a:r>
          </a:p>
          <a:p>
            <a:pPr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3. Делить работу на более короткие, но более частые периоды. Использовать физкультминутки.</a:t>
            </a:r>
          </a:p>
          <a:p>
            <a:pPr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4. Быть драматичным, экспрессивным педагогом</a:t>
            </a:r>
          </a:p>
          <a:p>
            <a:pPr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5. Снизить требования к аккуратности в начале работы, чтобы сформировать чувство успеха</a:t>
            </a:r>
          </a:p>
          <a:p>
            <a:pPr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6. Посадить ребенка во время занятий рядом с взрослым</a:t>
            </a:r>
          </a:p>
          <a:p>
            <a:pPr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7. Использовать тактильный контакт (элементы массажа, прикосновения, поглаживания)</a:t>
            </a:r>
          </a:p>
          <a:p>
            <a:pPr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8. Договариваться с ребенком о тех или иных действиях заранее</a:t>
            </a:r>
          </a:p>
          <a:p>
            <a:pPr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9. Давать короткие, четкие и конкретные инструкции</a:t>
            </a:r>
          </a:p>
          <a:p>
            <a:pPr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10. Использовать гибкую систему поощрений и наказаний</a:t>
            </a:r>
          </a:p>
          <a:p>
            <a:pPr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11. Поощрять ребенка сразу же, не откладывая на будущее</a:t>
            </a:r>
          </a:p>
          <a:p>
            <a:pPr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12. Предоставлять ребенку возможность выбора</a:t>
            </a:r>
          </a:p>
          <a:p>
            <a:pPr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13. Оставаться спокойным. Нет хладнокровия -нет преимущества!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3156960"/>
          </a:xfrm>
        </p:spPr>
        <p:txBody>
          <a:bodyPr/>
          <a:lstStyle/>
          <a:p>
            <a:pPr algn="ctr"/>
            <a:r>
              <a:rPr lang="ru-RU" dirty="0" smtClean="0"/>
              <a:t>СПАСИБО ЗА</a:t>
            </a:r>
            <a:br>
              <a:rPr lang="ru-RU" dirty="0" smtClean="0"/>
            </a:br>
            <a:r>
              <a:rPr lang="ru-RU" dirty="0" smtClean="0"/>
              <a:t>ВНИМАНИЕ!!!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483768" y="6021288"/>
            <a:ext cx="6203032" cy="303312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ru-RU" dirty="0" smtClean="0"/>
              <a:t>                      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559183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Что такое </a:t>
            </a:r>
            <a:r>
              <a:rPr lang="ru-RU" b="1" dirty="0" err="1" smtClean="0"/>
              <a:t>гиперактивность</a:t>
            </a:r>
            <a:r>
              <a:rPr lang="ru-RU" b="1" dirty="0" smtClean="0"/>
              <a:t>?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None/>
            </a:pPr>
            <a:r>
              <a:rPr lang="ru-RU" dirty="0" smtClean="0"/>
              <a:t>   “</a:t>
            </a:r>
            <a:r>
              <a:rPr lang="ru-RU" dirty="0" err="1" smtClean="0"/>
              <a:t>Гипер</a:t>
            </a:r>
            <a:r>
              <a:rPr lang="ru-RU" dirty="0" smtClean="0"/>
              <a:t>...” — (от греч. </a:t>
            </a:r>
            <a:r>
              <a:rPr lang="ru-RU" dirty="0" err="1" smtClean="0"/>
              <a:t>Hyper</a:t>
            </a:r>
            <a:r>
              <a:rPr lang="ru-RU" dirty="0" smtClean="0"/>
              <a:t> — над, сверху) — составная часть сложных слов, указывающая на превышение нормы. Слово “активный” пришло в русский язык из латинского “</a:t>
            </a:r>
            <a:r>
              <a:rPr lang="ru-RU" dirty="0" err="1" smtClean="0"/>
              <a:t>a</a:t>
            </a:r>
            <a:r>
              <a:rPr lang="ru-RU" dirty="0" smtClean="0"/>
              <a:t> </a:t>
            </a:r>
            <a:r>
              <a:rPr lang="ru-RU" dirty="0" err="1" smtClean="0"/>
              <a:t>tivus</a:t>
            </a:r>
            <a:r>
              <a:rPr lang="ru-RU" dirty="0" smtClean="0"/>
              <a:t>” и означает “действенный, деятельный”</a:t>
            </a:r>
          </a:p>
          <a:p>
            <a:pPr>
              <a:buNone/>
            </a:pPr>
            <a:endParaRPr lang="ru-RU" dirty="0"/>
          </a:p>
        </p:txBody>
      </p:sp>
      <p:pic>
        <p:nvPicPr>
          <p:cNvPr id="4" name="Рисунок 3" descr="Maedchen-mit-ADHS-zieht-Grimass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28860" y="3929066"/>
            <a:ext cx="4143404" cy="275536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4800" b="1" dirty="0" smtClean="0"/>
              <a:t>Причины возникновения </a:t>
            </a:r>
            <a:r>
              <a:rPr lang="ru-RU" sz="4800" b="1" dirty="0" err="1" smtClean="0"/>
              <a:t>гиперактивности</a:t>
            </a:r>
            <a:r>
              <a:rPr lang="ru-RU" sz="4800" b="1" dirty="0" smtClean="0"/>
              <a:t>:</a:t>
            </a:r>
            <a:endParaRPr lang="ru-RU" sz="48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ru-RU" dirty="0" smtClean="0"/>
              <a:t>наследственность</a:t>
            </a:r>
          </a:p>
          <a:p>
            <a:pPr algn="just"/>
            <a:r>
              <a:rPr lang="ru-RU" dirty="0" smtClean="0"/>
              <a:t>особенности строения и функционирования головного мозга</a:t>
            </a:r>
          </a:p>
          <a:p>
            <a:pPr algn="just"/>
            <a:r>
              <a:rPr lang="ru-RU" dirty="0" smtClean="0"/>
              <a:t>осложнённая беременность</a:t>
            </a:r>
          </a:p>
          <a:p>
            <a:pPr algn="just"/>
            <a:r>
              <a:rPr lang="ru-RU" dirty="0" smtClean="0"/>
              <a:t>родовые травмы</a:t>
            </a:r>
          </a:p>
          <a:p>
            <a:pPr algn="just"/>
            <a:r>
              <a:rPr lang="ru-RU" dirty="0" smtClean="0"/>
              <a:t>гипоксия</a:t>
            </a:r>
          </a:p>
          <a:p>
            <a:pPr algn="just"/>
            <a:r>
              <a:rPr lang="ru-RU" dirty="0" smtClean="0"/>
              <a:t>травмы головы</a:t>
            </a:r>
          </a:p>
          <a:p>
            <a:pPr algn="just"/>
            <a:r>
              <a:rPr lang="ru-RU" dirty="0" smtClean="0"/>
              <a:t>инфекционные заболевания, перенесённые ребёнком в первые месяцы жизни, и т. д.</a:t>
            </a:r>
          </a:p>
          <a:p>
            <a:endParaRPr lang="ru-RU" dirty="0" smtClean="0"/>
          </a:p>
          <a:p>
            <a:endParaRPr lang="ru-RU" dirty="0"/>
          </a:p>
        </p:txBody>
      </p:sp>
      <p:pic>
        <p:nvPicPr>
          <p:cNvPr id="4" name="Рисунок 3" descr="288816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29322" y="3071810"/>
            <a:ext cx="2333628" cy="229629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867656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900" b="1" dirty="0" smtClean="0"/>
              <a:t>Как выявить </a:t>
            </a:r>
            <a:r>
              <a:rPr lang="ru-RU" sz="4900" b="1" dirty="0" err="1" smtClean="0"/>
              <a:t>гиперактивного</a:t>
            </a:r>
            <a:r>
              <a:rPr lang="ru-RU" sz="4900" b="1" dirty="0" smtClean="0"/>
              <a:t> ребенка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2428867"/>
          <a:ext cx="8229600" cy="37147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92869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Критерии оценки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 err="1">
                          <a:latin typeface="Times New Roman"/>
                          <a:ea typeface="Times New Roman"/>
                          <a:cs typeface="Times New Roman"/>
                        </a:rPr>
                        <a:t>Гиперактивный</a:t>
                      </a: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 ребенок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Тревожный ребенок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92869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Контроль поведения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Постоянно импульсивен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Способен контролировать поведение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92869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Двигательная активность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Постоянно активен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Активен в определенных ситуациях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92869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Характер движении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Лихорадочный, беспорядочный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Беспокойные, напряженные движения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439028"/>
          </a:xfrm>
        </p:spPr>
        <p:txBody>
          <a:bodyPr>
            <a:normAutofit/>
          </a:bodyPr>
          <a:lstStyle/>
          <a:p>
            <a:pPr algn="ctr"/>
            <a:r>
              <a:rPr lang="ru-RU" sz="3600" b="1" dirty="0" smtClean="0"/>
              <a:t>Критерии выявления </a:t>
            </a:r>
            <a:r>
              <a:rPr lang="ru-RU" sz="3600" b="1" dirty="0" err="1" smtClean="0"/>
              <a:t>гиперактивности</a:t>
            </a:r>
            <a:r>
              <a:rPr lang="ru-RU" sz="3600" b="1" dirty="0" smtClean="0"/>
              <a:t> у ребенка:</a:t>
            </a:r>
            <a:endParaRPr lang="ru-RU" sz="3600" b="1" u="sng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500306"/>
            <a:ext cx="8229600" cy="3824294"/>
          </a:xfrm>
        </p:spPr>
        <p:txBody>
          <a:bodyPr>
            <a:normAutofit/>
          </a:bodyPr>
          <a:lstStyle/>
          <a:p>
            <a:r>
              <a:rPr lang="ru-RU" sz="3600" dirty="0" smtClean="0"/>
              <a:t>дефицит активного внимания </a:t>
            </a:r>
          </a:p>
          <a:p>
            <a:endParaRPr lang="ru-RU" sz="3600" dirty="0" smtClean="0"/>
          </a:p>
          <a:p>
            <a:r>
              <a:rPr lang="ru-RU" sz="3600" dirty="0" smtClean="0"/>
              <a:t>двигательная расторможенность</a:t>
            </a:r>
          </a:p>
          <a:p>
            <a:endParaRPr lang="ru-RU" sz="3600" dirty="0" smtClean="0"/>
          </a:p>
          <a:p>
            <a:r>
              <a:rPr lang="ru-RU" sz="3600" dirty="0" smtClean="0"/>
              <a:t>импульсивность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cocuktaacildurumlar.jpg"/>
          <p:cNvPicPr>
            <a:picLocks noChangeAspect="1"/>
          </p:cNvPicPr>
          <p:nvPr/>
        </p:nvPicPr>
        <p:blipFill>
          <a:blip r:embed="rId2">
            <a:lum bright="40000" contrast="-40000"/>
          </a:blip>
          <a:stretch>
            <a:fillRect/>
          </a:stretch>
        </p:blipFill>
        <p:spPr>
          <a:xfrm>
            <a:off x="357158" y="1000108"/>
            <a:ext cx="8484854" cy="562995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510466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Дефицит активного внимания: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500174"/>
            <a:ext cx="8229600" cy="521497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1. Непоследователен, ему трудно долго удерживать внимание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2. Не слушает, когда к нему обращаются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3. С большим энтузиазмом берется за задание, но так и не заканчивает его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4. Испытывает трудности в организации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5. Часто теряет вещи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6. Избегает скучных и требующих умственных усилий заданий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7. Часто бывает забывчив 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4900" b="1" dirty="0" smtClean="0"/>
              <a:t>Двигательная расторможенность</a:t>
            </a:r>
            <a:r>
              <a:rPr lang="ru-RU" dirty="0" smtClean="0"/>
              <a:t>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935480"/>
            <a:ext cx="8329642" cy="4389120"/>
          </a:xfrm>
        </p:spPr>
        <p:txBody>
          <a:bodyPr>
            <a:normAutofit lnSpcReduction="10000"/>
          </a:bodyPr>
          <a:lstStyle/>
          <a:p>
            <a:pPr algn="just">
              <a:buNone/>
            </a:pPr>
            <a:r>
              <a:rPr lang="ru-RU" sz="2800" dirty="0" smtClean="0"/>
              <a:t>1. Постоянно ёрзает</a:t>
            </a:r>
          </a:p>
          <a:p>
            <a:pPr algn="just">
              <a:buNone/>
            </a:pPr>
            <a:r>
              <a:rPr lang="ru-RU" sz="2800" dirty="0" smtClean="0"/>
              <a:t>2. Проявляет признаки беспокойства (барабанит</a:t>
            </a:r>
          </a:p>
          <a:p>
            <a:pPr algn="just">
              <a:buNone/>
            </a:pPr>
            <a:r>
              <a:rPr lang="ru-RU" sz="2800" dirty="0" smtClean="0"/>
              <a:t> пальцами, двигается в кресле, </a:t>
            </a:r>
          </a:p>
          <a:p>
            <a:pPr algn="just">
              <a:buNone/>
            </a:pPr>
            <a:r>
              <a:rPr lang="ru-RU" sz="2800" dirty="0" smtClean="0"/>
              <a:t>бегает, забирается </a:t>
            </a:r>
          </a:p>
          <a:p>
            <a:pPr algn="just">
              <a:buNone/>
            </a:pPr>
            <a:r>
              <a:rPr lang="ru-RU" sz="2800" dirty="0" smtClean="0"/>
              <a:t>куда-либо)</a:t>
            </a:r>
          </a:p>
          <a:p>
            <a:pPr algn="just">
              <a:buNone/>
            </a:pPr>
            <a:r>
              <a:rPr lang="ru-RU" sz="2800" dirty="0" smtClean="0"/>
              <a:t>3. Спит намного меньше, </a:t>
            </a:r>
          </a:p>
          <a:p>
            <a:pPr algn="just">
              <a:buNone/>
            </a:pPr>
            <a:r>
              <a:rPr lang="ru-RU" sz="2800" dirty="0" smtClean="0"/>
              <a:t>чем другие дети, даже во </a:t>
            </a:r>
          </a:p>
          <a:p>
            <a:pPr algn="just">
              <a:buNone/>
            </a:pPr>
            <a:r>
              <a:rPr lang="ru-RU" sz="2800" dirty="0" smtClean="0"/>
              <a:t>младенчестве</a:t>
            </a:r>
          </a:p>
          <a:p>
            <a:pPr algn="just">
              <a:buNone/>
            </a:pPr>
            <a:r>
              <a:rPr lang="ru-RU" sz="2800" dirty="0" smtClean="0"/>
              <a:t>4. Очень говорлив</a:t>
            </a:r>
          </a:p>
          <a:p>
            <a:pPr algn="just"/>
            <a:endParaRPr lang="ru-RU" dirty="0"/>
          </a:p>
        </p:txBody>
      </p:sp>
      <p:pic>
        <p:nvPicPr>
          <p:cNvPr id="4" name="Рисунок 3" descr="giperaktivnost_u_detej_doshkolnogo_vozrasta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43438" y="3643314"/>
            <a:ext cx="4071934" cy="300039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ebeveynlerin-korkulu-ruyasi-hiperaktivite-825x510.jpg"/>
          <p:cNvPicPr>
            <a:picLocks noChangeAspect="1"/>
          </p:cNvPicPr>
          <p:nvPr/>
        </p:nvPicPr>
        <p:blipFill>
          <a:blip r:embed="rId2">
            <a:lum bright="30000" contrast="-40000"/>
          </a:blip>
          <a:stretch>
            <a:fillRect/>
          </a:stretch>
        </p:blipFill>
        <p:spPr>
          <a:xfrm>
            <a:off x="285720" y="1500174"/>
            <a:ext cx="8699023" cy="5357826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581904"/>
          </a:xfrm>
        </p:spPr>
        <p:txBody>
          <a:bodyPr>
            <a:normAutofit/>
          </a:bodyPr>
          <a:lstStyle/>
          <a:p>
            <a:pPr algn="ctr"/>
            <a:r>
              <a:rPr lang="ru-RU" b="1" dirty="0" smtClean="0"/>
              <a:t>Импульсивность: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28736"/>
            <a:ext cx="8229600" cy="542926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1.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Начинает отвечать, не дослушав вопроса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2. Не способен дождаться своей очереди, часто вмешивается, прерывает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3. Плохо сосредоточивает внимание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4. Не может дожидаться вознаграждения (если между действием и вознаграждением есть пауза)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5. Не может контролировать и регулировать свои действия. Поведение слабо управляемо правилами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6. При выполнении заданий ведет себя по-разному и показывает очень разные результаты. (На некоторых занятиях ребенок спокоен, на других — нет, на одних уроках он успешен, на других — нет)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115328" cy="867524"/>
          </a:xfrm>
        </p:spPr>
        <p:txBody>
          <a:bodyPr>
            <a:noAutofit/>
          </a:bodyPr>
          <a:lstStyle/>
          <a:p>
            <a:pPr algn="ctr"/>
            <a:r>
              <a:rPr lang="ru-RU" sz="3200" b="1" dirty="0" smtClean="0"/>
              <a:t>Что делать, если у ребенка выявлены признаки </a:t>
            </a:r>
            <a:r>
              <a:rPr lang="ru-RU" sz="3200" b="1" dirty="0" err="1" smtClean="0"/>
              <a:t>гиперактивности</a:t>
            </a:r>
            <a:r>
              <a:rPr lang="ru-RU" sz="3200" b="1" dirty="0" smtClean="0"/>
              <a:t>?</a:t>
            </a:r>
            <a:endParaRPr lang="ru-RU" sz="32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714488"/>
            <a:ext cx="8258204" cy="4610112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ru-RU" dirty="0" smtClean="0"/>
              <a:t>    Если в возрасте до 7 лет проявляются хотя бы шесть из перечисленных признаков, педагог может предположить (но не поставить диагноз!), что ребенок, за которым он наблюдает, </a:t>
            </a:r>
            <a:r>
              <a:rPr lang="ru-RU" dirty="0" err="1" smtClean="0"/>
              <a:t>гиперактивен</a:t>
            </a:r>
            <a:endParaRPr lang="ru-RU" dirty="0" smtClean="0"/>
          </a:p>
          <a:p>
            <a:pPr algn="just">
              <a:buNone/>
            </a:pPr>
            <a:endParaRPr lang="ru-RU" dirty="0" smtClean="0"/>
          </a:p>
          <a:p>
            <a:pPr algn="just">
              <a:buNone/>
            </a:pPr>
            <a:r>
              <a:rPr lang="ru-RU" dirty="0" smtClean="0"/>
              <a:t>   Педагог в тактичной форме может рекомендовать родителям обратиться к специалисту: психологу или невропатологу. Согласитесь, что ответственность за постановку диагноза должен взять на себя врач. Важно убедить родителей, что ребенку необходима помощь специалиста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143</TotalTime>
  <Words>591</Words>
  <Application>Microsoft Office PowerPoint</Application>
  <PresentationFormat>Экран (4:3)</PresentationFormat>
  <Paragraphs>78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Поток</vt:lpstr>
      <vt:lpstr>Гиперактивные дети</vt:lpstr>
      <vt:lpstr>Что такое гиперактивность? </vt:lpstr>
      <vt:lpstr>Причины возникновения гиперактивности:</vt:lpstr>
      <vt:lpstr>Как выявить гиперактивного ребенка </vt:lpstr>
      <vt:lpstr>Критерии выявления гиперактивности у ребенка:</vt:lpstr>
      <vt:lpstr>Дефицит активного внимания: </vt:lpstr>
      <vt:lpstr>Двигательная расторможенность:</vt:lpstr>
      <vt:lpstr>Импульсивность: </vt:lpstr>
      <vt:lpstr>Что делать, если у ребенка выявлены признаки гиперактивности?</vt:lpstr>
      <vt:lpstr>  </vt:lpstr>
      <vt:lpstr>Правила работы с гиперактивными детьми: </vt:lpstr>
      <vt:lpstr>СПАСИБО ЗА ВНИМАНИЕ!!!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Гиперактивные дети</dc:title>
  <dc:creator>Юля</dc:creator>
  <cp:lastModifiedBy>Садик</cp:lastModifiedBy>
  <cp:revision>16</cp:revision>
  <dcterms:created xsi:type="dcterms:W3CDTF">2015-11-07T04:10:17Z</dcterms:created>
  <dcterms:modified xsi:type="dcterms:W3CDTF">2016-10-05T12:09:49Z</dcterms:modified>
</cp:coreProperties>
</file>