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4EAE-3E55-4654-A735-9C1FAAAFFD12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A4AB-E365-4E49-AF17-A32D83691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4EAE-3E55-4654-A735-9C1FAAAFFD12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A4AB-E365-4E49-AF17-A32D83691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4EAE-3E55-4654-A735-9C1FAAAFFD12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A4AB-E365-4E49-AF17-A32D83691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4EAE-3E55-4654-A735-9C1FAAAFFD12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A4AB-E365-4E49-AF17-A32D83691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4EAE-3E55-4654-A735-9C1FAAAFFD12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A4AB-E365-4E49-AF17-A32D83691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4EAE-3E55-4654-A735-9C1FAAAFFD12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A4AB-E365-4E49-AF17-A32D83691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4EAE-3E55-4654-A735-9C1FAAAFFD12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A4AB-E365-4E49-AF17-A32D83691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4EAE-3E55-4654-A735-9C1FAAAFFD12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A4AB-E365-4E49-AF17-A32D83691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4EAE-3E55-4654-A735-9C1FAAAFFD12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A4AB-E365-4E49-AF17-A32D83691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4EAE-3E55-4654-A735-9C1FAAAFFD12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6A4AB-E365-4E49-AF17-A32D836919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4EAE-3E55-4654-A735-9C1FAAAFFD12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66A4AB-E365-4E49-AF17-A32D836919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D94EAE-3E55-4654-A735-9C1FAAAFFD12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66A4AB-E365-4E49-AF17-A32D8369196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003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Готовность к инновационной деятельности  педагогов ДОУ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000636"/>
            <a:ext cx="7854696" cy="1000132"/>
          </a:xfrm>
        </p:spPr>
        <p:txBody>
          <a:bodyPr>
            <a:normAutofit/>
          </a:bodyPr>
          <a:lstStyle/>
          <a:p>
            <a:r>
              <a:rPr lang="ru-RU" dirty="0" smtClean="0"/>
              <a:t>Ст. воспитатель: </a:t>
            </a:r>
            <a:r>
              <a:rPr lang="ru-RU" dirty="0" err="1" smtClean="0"/>
              <a:t>Терёхина</a:t>
            </a:r>
            <a:r>
              <a:rPr lang="ru-RU" dirty="0" smtClean="0"/>
              <a:t> И.А.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Антиинновационные</a:t>
            </a:r>
            <a:r>
              <a:rPr lang="ru-RU" dirty="0" smtClean="0"/>
              <a:t> барьеры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/>
              <a:t>Когнитивно-психологические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Реакция на различные подходы, направления в анализе предмета нововведения (в условиях неопределенности)</a:t>
            </a:r>
          </a:p>
          <a:p>
            <a:pPr>
              <a:buNone/>
            </a:pPr>
            <a:r>
              <a:rPr lang="ru-RU" dirty="0" smtClean="0"/>
              <a:t>   - различия в знаниях по поводу предмета нововведений;</a:t>
            </a:r>
            <a:br>
              <a:rPr lang="ru-RU" dirty="0" smtClean="0"/>
            </a:br>
            <a:r>
              <a:rPr lang="ru-RU" dirty="0" smtClean="0"/>
              <a:t>- разное понимание проблемы;</a:t>
            </a:r>
            <a:br>
              <a:rPr lang="ru-RU" dirty="0" smtClean="0"/>
            </a:br>
            <a:r>
              <a:rPr lang="ru-RU" dirty="0" smtClean="0"/>
              <a:t>- критический подход к ситуации;</a:t>
            </a:r>
            <a:br>
              <a:rPr lang="ru-RU" dirty="0" smtClean="0"/>
            </a:br>
            <a:r>
              <a:rPr lang="ru-RU" dirty="0" smtClean="0"/>
              <a:t>- индивидуально-психологические свойства людей, связанные с сенсорными характеристиками (моторными навыками)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5387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Участие педагога в инновационной деятельности достаточно </a:t>
            </a:r>
            <a:r>
              <a:rPr lang="ru-RU" sz="3200" dirty="0" err="1" smtClean="0"/>
              <a:t>протеворечиво</a:t>
            </a:r>
            <a:r>
              <a:rPr lang="ru-RU" sz="3200" dirty="0" smtClean="0"/>
              <a:t>. </a:t>
            </a:r>
            <a:br>
              <a:rPr lang="ru-RU" sz="3200" dirty="0" smtClean="0"/>
            </a:br>
            <a:r>
              <a:rPr lang="ru-RU" sz="3200" dirty="0" smtClean="0"/>
              <a:t>С одной стороны, это должно быть полезно для его профессионального развития,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а с другой психологическая перестройка педагога осложняется наличием множества устаревших </a:t>
            </a:r>
            <a:r>
              <a:rPr lang="ru-RU" sz="3200" dirty="0" err="1" smtClean="0"/>
              <a:t>стереатипов</a:t>
            </a:r>
            <a:r>
              <a:rPr lang="ru-RU" sz="3200" dirty="0" smtClean="0"/>
              <a:t> деятельности, установок и привычек, что по своей сути может быть проявлением </a:t>
            </a:r>
            <a:r>
              <a:rPr lang="ru-RU" sz="3200" b="1" dirty="0" smtClean="0"/>
              <a:t>профессиональных деформаций личности педагога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78880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Наиболее значимые проявления проф. Деформации личности воспитателя ДОУ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Консерватизм</a:t>
            </a:r>
          </a:p>
          <a:p>
            <a:endParaRPr lang="ru-RU" dirty="0" smtClean="0"/>
          </a:p>
          <a:p>
            <a:r>
              <a:rPr lang="ru-RU" dirty="0" smtClean="0"/>
              <a:t>Педагогический догматизм</a:t>
            </a:r>
          </a:p>
          <a:p>
            <a:endParaRPr lang="ru-RU" dirty="0" smtClean="0"/>
          </a:p>
          <a:p>
            <a:r>
              <a:rPr lang="ru-RU" dirty="0" smtClean="0"/>
              <a:t>Информационная пассивность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58243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Развитие  готовности к инновационной деятельности – это актуальная проблема всей системы современного образования, где одной из важных составляющих является психологическое сопровождение проф. деятельности воспитателя ДОУ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78880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Главные цели психологического сопровождения: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r>
              <a:rPr lang="ru-RU" dirty="0" smtClean="0"/>
              <a:t>обеспечение психологической поддержки инновационной деятельности</a:t>
            </a:r>
          </a:p>
          <a:p>
            <a:endParaRPr lang="ru-RU" dirty="0" smtClean="0"/>
          </a:p>
          <a:p>
            <a:r>
              <a:rPr lang="ru-RU" dirty="0" smtClean="0"/>
              <a:t>Развитие психологической готовности воспитателя ДОУ к инновационной 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3804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Введение системы специальной психологической подготовки к инновационной деятельности представляет практическую ценность и должна стать неотъемлемой частью подготовки специалиста ДОУ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78880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224978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2394_00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25121" y="4214813"/>
            <a:ext cx="1579483" cy="23574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43955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 последние годы российское образование претерпевает глобальные изменения, которые коснулись и сферы дошкольного образования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Готовность к инновационной деятельности в современных условиях – важнейшее качество профессионального педагога.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78880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53870"/>
          </a:xfrm>
        </p:spPr>
        <p:txBody>
          <a:bodyPr>
            <a:normAutofit/>
          </a:bodyPr>
          <a:lstStyle/>
          <a:p>
            <a:pPr algn="r"/>
            <a:r>
              <a:rPr lang="ru-RU" sz="4000" dirty="0" smtClean="0"/>
              <a:t>«Инновация относится не только к созданию и распространению новшеств, но и </a:t>
            </a:r>
            <a:r>
              <a:rPr lang="ru-RU" sz="4000" i="1" dirty="0" smtClean="0"/>
              <a:t>к преобразованиям, изменениям в образе деятельности, стиле мышления</a:t>
            </a:r>
            <a:r>
              <a:rPr lang="ru-RU" sz="4000" dirty="0" smtClean="0"/>
              <a:t>, который с этими новшествами связан».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М.В. Кларин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324599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58243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Внедрение новой идеи, проекта или технологии часто наталкивается на различные препятствия, которые названы </a:t>
            </a:r>
            <a:r>
              <a:rPr lang="ru-RU" sz="3600" dirty="0" err="1" smtClean="0"/>
              <a:t>антиинновационными</a:t>
            </a:r>
            <a:r>
              <a:rPr lang="ru-RU" sz="3600" dirty="0" smtClean="0"/>
              <a:t> барьерами.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err="1" smtClean="0"/>
              <a:t>Антиинновационные</a:t>
            </a:r>
            <a:r>
              <a:rPr lang="ru-RU" sz="3600" b="1" dirty="0" smtClean="0"/>
              <a:t> барьеры </a:t>
            </a:r>
            <a:r>
              <a:rPr lang="ru-RU" sz="3600" dirty="0" smtClean="0"/>
              <a:t>– внешние или внутренние препятствия, которые мешают осуществлению инновационной деятельности.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15082"/>
            <a:ext cx="8229600" cy="10951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Антиинновационные</a:t>
            </a:r>
            <a:r>
              <a:rPr lang="ru-RU" dirty="0" smtClean="0"/>
              <a:t> барьеры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К внешним барьерам относятся:</a:t>
            </a:r>
          </a:p>
          <a:p>
            <a:pPr>
              <a:buNone/>
            </a:pPr>
            <a:r>
              <a:rPr lang="ru-RU" dirty="0" smtClean="0"/>
              <a:t>- социальные барьеры (несовместимость нового с имеющимся опытом и ценностями, принятыми в обществе; стереотипы мышления педагогического сообщества)</a:t>
            </a:r>
          </a:p>
          <a:p>
            <a:pPr>
              <a:buNone/>
            </a:pPr>
            <a:r>
              <a:rPr lang="ru-RU" dirty="0" smtClean="0"/>
              <a:t>- организационные барьеры (противодействие руководящих органов образования внедрению нововведений; отсутствие координационных центров по разработке и внедрению педагогических инноваций)</a:t>
            </a:r>
          </a:p>
          <a:p>
            <a:pPr>
              <a:buNone/>
            </a:pPr>
            <a:r>
              <a:rPr lang="ru-RU" dirty="0" smtClean="0"/>
              <a:t>- методические барьеры (недостаток методического обеспечения нововведения, недостаточная осведомленность в области педагогической инновации)</a:t>
            </a:r>
          </a:p>
          <a:p>
            <a:pPr>
              <a:buNone/>
            </a:pPr>
            <a:r>
              <a:rPr lang="ru-RU" dirty="0" smtClean="0"/>
              <a:t>- материально-технические барьеры (нагрузка педагогов, бытовые условия, уровень заработной платы)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Антиинновационные</a:t>
            </a:r>
            <a:r>
              <a:rPr lang="ru-RU" dirty="0" smtClean="0"/>
              <a:t> барьеры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К внутренних барьеров относятся психологические (личностные) барьеры, которые скрывают глубинные личностно-профессиональные проблемы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  Психологические барьеры</a:t>
            </a:r>
            <a:r>
              <a:rPr lang="ru-RU" dirty="0" smtClean="0"/>
              <a:t> - психические состояния, проявляющиеся в неадекватной пассивности педагога, которая мешает осуществлять инновационную деятельность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Антиинновационные</a:t>
            </a:r>
            <a:r>
              <a:rPr lang="ru-RU" dirty="0" smtClean="0"/>
              <a:t> барьеры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Психологические барьеры существуют как:</a:t>
            </a:r>
          </a:p>
          <a:p>
            <a:pPr>
              <a:buNone/>
            </a:pPr>
            <a:r>
              <a:rPr lang="ru-RU" dirty="0" smtClean="0"/>
              <a:t>1) форма проявления социально-психологического климата коллектива в условиях инноваций в виде негативных психических состояний работников, вызванных нововведением</a:t>
            </a:r>
          </a:p>
          <a:p>
            <a:pPr>
              <a:buNone/>
            </a:pPr>
            <a:r>
              <a:rPr lang="ru-RU" dirty="0" smtClean="0"/>
              <a:t>2) совокупность действий, суждений, понятий, ожиданий и эмоциональных переживаний работников, в которых осознанно или неосознанно, скрыто или явно выражаются негативные психические состояния</a:t>
            </a:r>
          </a:p>
          <a:p>
            <a:pPr>
              <a:buNone/>
            </a:pPr>
            <a:r>
              <a:rPr lang="ru-RU" dirty="0" smtClean="0"/>
              <a:t>        В педагогической среде чаще всего проявляются организационно-психологические, социально-психологические, </a:t>
            </a:r>
            <a:r>
              <a:rPr lang="ru-RU" dirty="0" err="1" smtClean="0"/>
              <a:t>когнитивно-психологические</a:t>
            </a:r>
            <a:r>
              <a:rPr lang="ru-RU" dirty="0" smtClean="0"/>
              <a:t> барьеры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Антиинновационные</a:t>
            </a:r>
            <a:r>
              <a:rPr lang="ru-RU" dirty="0" smtClean="0"/>
              <a:t> барьеры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    Организационно-психологические:</a:t>
            </a:r>
          </a:p>
          <a:p>
            <a:pPr>
              <a:buNone/>
            </a:pPr>
            <a:r>
              <a:rPr lang="ru-RU" dirty="0" smtClean="0"/>
              <a:t>    Активное неприятие нововведения через несоответствие ценностям личности в </a:t>
            </a:r>
            <a:r>
              <a:rPr lang="ru-RU" dirty="0" err="1" smtClean="0"/>
              <a:t>суб'єктно-объектных</a:t>
            </a:r>
            <a:r>
              <a:rPr lang="ru-RU" dirty="0" smtClean="0"/>
              <a:t> отношениях</a:t>
            </a:r>
          </a:p>
          <a:p>
            <a:pPr>
              <a:buNone/>
            </a:pPr>
            <a:r>
              <a:rPr lang="ru-RU" dirty="0" smtClean="0"/>
              <a:t>     - несоответствие ценностных ориентаций личности и   целей инноваций;</a:t>
            </a:r>
            <a:br>
              <a:rPr lang="ru-RU" dirty="0" smtClean="0"/>
            </a:br>
            <a:r>
              <a:rPr lang="ru-RU" dirty="0" smtClean="0"/>
              <a:t>- неправильное распределение прав и ответственности;</a:t>
            </a:r>
            <a:br>
              <a:rPr lang="ru-RU" dirty="0" smtClean="0"/>
            </a:br>
            <a:r>
              <a:rPr lang="ru-RU" dirty="0" smtClean="0"/>
              <a:t>- наложение функции одной структуры на другую;</a:t>
            </a:r>
            <a:br>
              <a:rPr lang="ru-RU" dirty="0" smtClean="0"/>
            </a:br>
            <a:r>
              <a:rPr lang="ru-RU" dirty="0" smtClean="0"/>
              <a:t>- несоответствие представлений о профессионально-ролевую позицию реальному функционированию организации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Антиинновационные</a:t>
            </a:r>
            <a:r>
              <a:rPr lang="ru-RU" dirty="0" smtClean="0"/>
              <a:t> барьеры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Социально-психологические:</a:t>
            </a:r>
          </a:p>
          <a:p>
            <a:pPr>
              <a:buNone/>
            </a:pPr>
            <a:r>
              <a:rPr lang="ru-RU" dirty="0" smtClean="0"/>
              <a:t>   Реакция на последствия нововведений, обусловлена личными и групповыми особенностями в </a:t>
            </a:r>
            <a:r>
              <a:rPr lang="ru-RU" dirty="0" err="1" smtClean="0"/>
              <a:t>субъект-субъектных</a:t>
            </a:r>
            <a:r>
              <a:rPr lang="ru-RU" dirty="0" smtClean="0"/>
              <a:t> отношениях</a:t>
            </a:r>
          </a:p>
          <a:p>
            <a:pPr>
              <a:buNone/>
            </a:pPr>
            <a:r>
              <a:rPr lang="ru-RU" dirty="0" smtClean="0"/>
              <a:t>   - отношения между людьми, личностные и групповые особенности;</a:t>
            </a:r>
            <a:br>
              <a:rPr lang="ru-RU" dirty="0" smtClean="0"/>
            </a:br>
            <a:r>
              <a:rPr lang="ru-RU" dirty="0" smtClean="0"/>
              <a:t>- несоответствие ценностных ориентаций;</a:t>
            </a:r>
            <a:br>
              <a:rPr lang="ru-RU" dirty="0" smtClean="0"/>
            </a:br>
            <a:r>
              <a:rPr lang="ru-RU" dirty="0" smtClean="0"/>
              <a:t>- образ жизни, своеобразие распределения времени на различные виды работ, вкусы;</a:t>
            </a:r>
            <a:br>
              <a:rPr lang="ru-RU" dirty="0" smtClean="0"/>
            </a:br>
            <a:r>
              <a:rPr lang="ru-RU" dirty="0" smtClean="0"/>
              <a:t>- различия в поступках и оценках действий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435</Words>
  <Application>Microsoft Office PowerPoint</Application>
  <PresentationFormat>Экран (4:3)</PresentationFormat>
  <Paragraphs>47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Готовность к инновационной деятельности  педагогов ДОУ</vt:lpstr>
      <vt:lpstr>В последние годы российское образование претерпевает глобальные изменения, которые коснулись и сферы дошкольного образования  Готовность к инновационной деятельности в современных условиях – важнейшее качество профессионального педагога.</vt:lpstr>
      <vt:lpstr>«Инновация относится не только к созданию и распространению новшеств, но и к преобразованиям, изменениям в образе деятельности, стиле мышления, который с этими новшествами связан».  М.В. Кларин</vt:lpstr>
      <vt:lpstr>Внедрение новой идеи, проекта или технологии часто наталкивается на различные препятствия, которые названы антиинновационными барьерами.  Антиинновационные барьеры – внешние или внутренние препятствия, которые мешают осуществлению инновационной деятельности.</vt:lpstr>
      <vt:lpstr>Антиинновационные барьеры</vt:lpstr>
      <vt:lpstr>Антиинновационные барьеры</vt:lpstr>
      <vt:lpstr>Антиинновационные барьеры</vt:lpstr>
      <vt:lpstr>Антиинновационные барьеры</vt:lpstr>
      <vt:lpstr>Антиинновационные барьеры</vt:lpstr>
      <vt:lpstr>Антиинновационные барьеры</vt:lpstr>
      <vt:lpstr>Участие педагога в инновационной деятельности достаточно протеворечиво.  С одной стороны, это должно быть полезно для его профессионального развития,   а с другой психологическая перестройка педагога осложняется наличием множества устаревших стереатипов деятельности, установок и привычек, что по своей сути может быть проявлением профессиональных деформаций личности педагога </vt:lpstr>
      <vt:lpstr>Наиболее значимые проявления проф. Деформации личности воспитателя ДОУ</vt:lpstr>
      <vt:lpstr>Развитие  готовности к инновационной деятельности – это актуальная проблема всей системы современного образования, где одной из важных составляющих является психологическое сопровождение проф. деятельности воспитателя ДОУ</vt:lpstr>
      <vt:lpstr>Главные цели психологического сопровождения:</vt:lpstr>
      <vt:lpstr>Введение системы специальной психологической подготовки к инновационной деятельности представляет практическую ценность и должна стать неотъемлемой частью подготовки специалиста ДОУ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Готовность к инновационной деятельности  педагогов ДОУ</dc:title>
  <dc:creator>Юля</dc:creator>
  <cp:lastModifiedBy>Садик</cp:lastModifiedBy>
  <cp:revision>10</cp:revision>
  <dcterms:created xsi:type="dcterms:W3CDTF">2013-10-25T05:53:39Z</dcterms:created>
  <dcterms:modified xsi:type="dcterms:W3CDTF">2016-10-05T12:10:38Z</dcterms:modified>
</cp:coreProperties>
</file>