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4" r:id="rId8"/>
    <p:sldId id="262" r:id="rId9"/>
    <p:sldId id="263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60" autoAdjust="0"/>
  </p:normalViewPr>
  <p:slideViewPr>
    <p:cSldViewPr>
      <p:cViewPr varScale="1">
        <p:scale>
          <a:sx n="68" d="100"/>
          <a:sy n="68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E2AC6-6442-45BA-A06E-5520F4568820}" type="datetimeFigureOut">
              <a:rPr lang="ru-RU" smtClean="0"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48D6-01BF-41BE-B49C-5732476228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232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E2AC6-6442-45BA-A06E-5520F4568820}" type="datetimeFigureOut">
              <a:rPr lang="ru-RU" smtClean="0"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48D6-01BF-41BE-B49C-5732476228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98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E2AC6-6442-45BA-A06E-5520F4568820}" type="datetimeFigureOut">
              <a:rPr lang="ru-RU" smtClean="0"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48D6-01BF-41BE-B49C-5732476228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92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E2AC6-6442-45BA-A06E-5520F4568820}" type="datetimeFigureOut">
              <a:rPr lang="ru-RU" smtClean="0"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48D6-01BF-41BE-B49C-5732476228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14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E2AC6-6442-45BA-A06E-5520F4568820}" type="datetimeFigureOut">
              <a:rPr lang="ru-RU" smtClean="0"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48D6-01BF-41BE-B49C-5732476228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51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E2AC6-6442-45BA-A06E-5520F4568820}" type="datetimeFigureOut">
              <a:rPr lang="ru-RU" smtClean="0"/>
              <a:t>16.12.2018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48D6-01BF-41BE-B49C-5732476228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854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E2AC6-6442-45BA-A06E-5520F4568820}" type="datetimeFigureOut">
              <a:rPr lang="ru-RU" smtClean="0"/>
              <a:t>16.12.2018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48D6-01BF-41BE-B49C-5732476228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17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E2AC6-6442-45BA-A06E-5520F4568820}" type="datetimeFigureOut">
              <a:rPr lang="ru-RU" smtClean="0"/>
              <a:t>16.12.2018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48D6-01BF-41BE-B49C-5732476228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36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E2AC6-6442-45BA-A06E-5520F4568820}" type="datetimeFigureOut">
              <a:rPr lang="ru-RU" smtClean="0"/>
              <a:t>16.12.2018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48D6-01BF-41BE-B49C-5732476228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42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E2AC6-6442-45BA-A06E-5520F4568820}" type="datetimeFigureOut">
              <a:rPr lang="ru-RU" smtClean="0"/>
              <a:t>16.12.2018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48D6-01BF-41BE-B49C-5732476228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31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E2AC6-6442-45BA-A06E-5520F4568820}" type="datetimeFigureOut">
              <a:rPr lang="ru-RU" smtClean="0"/>
              <a:t>16.12.2018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E48D6-01BF-41BE-B49C-5732476228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85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E2AC6-6442-45BA-A06E-5520F4568820}" type="datetimeFigureOut">
              <a:rPr lang="ru-RU" smtClean="0"/>
              <a:t>16.12.2018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E48D6-01BF-41BE-B49C-5732476228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66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C:\Documents and Settings\Ирина.MAIN\Рабочий стол\март загрузка\131.jpg"/>
          <p:cNvPicPr>
            <a:picLocks noChangeAspect="1" noChangeArrowheads="1"/>
          </p:cNvPicPr>
          <p:nvPr/>
        </p:nvPicPr>
        <p:blipFill>
          <a:blip r:embed="rId2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-1683568"/>
            <a:ext cx="9144000" cy="7773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1400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1400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1400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1400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schemeClr val="accent1"/>
                </a:solidFill>
                <a:ea typeface="Calibri"/>
                <a:cs typeface="Times New Roman"/>
              </a:rPr>
              <a:t>МИНИСТЕРСТВО </a:t>
            </a:r>
            <a:r>
              <a:rPr lang="ru-RU" sz="1400" b="1" dirty="0">
                <a:solidFill>
                  <a:schemeClr val="accent1"/>
                </a:solidFill>
                <a:ea typeface="Calibri"/>
                <a:cs typeface="Times New Roman"/>
              </a:rPr>
              <a:t>ОБРАЗОВАНИЯ И НАУКИ САМАРСКОЙ ОБЛАСТИ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chemeClr val="accent1"/>
                </a:solidFill>
                <a:ea typeface="Calibri"/>
                <a:cs typeface="Times New Roman"/>
              </a:rPr>
              <a:t>ГБОУ ВО «САМАРСКАЯ ГОСУДАРСТВЕНАЯ ОБЛАСТНАЯ АКАДЕМИЯ (НАЯНОВОЙ)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ea typeface="Calibri"/>
                <a:cs typeface="Times New Roman"/>
              </a:rPr>
              <a:t> </a:t>
            </a:r>
            <a:r>
              <a:rPr lang="ru-RU" b="1" dirty="0" smtClean="0">
                <a:ea typeface="Calibri"/>
                <a:cs typeface="Times New Roman"/>
              </a:rPr>
              <a:t> </a:t>
            </a:r>
            <a:r>
              <a:rPr lang="ru-RU" sz="2800" b="1" dirty="0" smtClean="0">
                <a:solidFill>
                  <a:schemeClr val="accent2"/>
                </a:solidFill>
                <a:ea typeface="Calibri"/>
                <a:cs typeface="Times New Roman"/>
              </a:rPr>
              <a:t>«</a:t>
            </a:r>
            <a:r>
              <a:rPr lang="ru-RU" sz="2800" b="1" dirty="0">
                <a:solidFill>
                  <a:schemeClr val="accent2"/>
                </a:solidFill>
                <a:ea typeface="Calibri"/>
                <a:cs typeface="Times New Roman"/>
              </a:rPr>
              <a:t>Использование игровых форм обучения детей дошкольного возраста по формированию</a:t>
            </a:r>
            <a:r>
              <a:rPr lang="ru-RU" sz="2800" b="1" dirty="0">
                <a:solidFill>
                  <a:schemeClr val="accent2"/>
                </a:solidFill>
                <a:ea typeface="Times New Roman"/>
                <a:cs typeface="Tahoma"/>
              </a:rPr>
              <a:t>  </a:t>
            </a:r>
            <a:r>
              <a:rPr lang="ru-RU" sz="2800" b="1" dirty="0">
                <a:solidFill>
                  <a:schemeClr val="accent2"/>
                </a:solidFill>
                <a:ea typeface="Calibri"/>
                <a:cs typeface="Times New Roman"/>
              </a:rPr>
              <a:t>элементарных математических представлений»</a:t>
            </a:r>
            <a:endParaRPr lang="ru-RU" sz="2800" dirty="0">
              <a:solidFill>
                <a:schemeClr val="accent2"/>
              </a:solidFill>
              <a:ea typeface="Calibri"/>
              <a:cs typeface="Times New Roman"/>
            </a:endParaRPr>
          </a:p>
          <a:p>
            <a:pPr algn="ctr">
              <a:spcAft>
                <a:spcPts val="1000"/>
              </a:spcAft>
            </a:pPr>
            <a:r>
              <a:rPr lang="ru-RU" sz="1400" dirty="0">
                <a:ea typeface="Calibri"/>
                <a:cs typeface="Times New Roman"/>
              </a:rPr>
              <a:t> </a:t>
            </a:r>
            <a:r>
              <a:rPr lang="ru-RU" sz="1400" dirty="0" smtClean="0">
                <a:ea typeface="Calibri"/>
                <a:cs typeface="Times New Roman"/>
              </a:rPr>
              <a:t>                                                                                                                                                                                 </a:t>
            </a:r>
          </a:p>
          <a:p>
            <a:pPr algn="ctr">
              <a:spcAft>
                <a:spcPts val="1000"/>
              </a:spcAft>
            </a:pPr>
            <a:endParaRPr lang="ru-RU" sz="1400" dirty="0">
              <a:ea typeface="Calibri"/>
              <a:cs typeface="Times New Roman"/>
            </a:endParaRPr>
          </a:p>
          <a:p>
            <a:pPr algn="ctr">
              <a:spcAft>
                <a:spcPts val="1000"/>
              </a:spcAft>
            </a:pPr>
            <a:r>
              <a:rPr lang="ru-RU" sz="1400" dirty="0" smtClean="0">
                <a:ea typeface="Calibri"/>
                <a:cs typeface="Times New Roman"/>
              </a:rPr>
              <a:t>                                                                                                                                                                              </a:t>
            </a:r>
            <a:r>
              <a:rPr lang="ru-RU" sz="1400" b="1" dirty="0" smtClean="0">
                <a:solidFill>
                  <a:schemeClr val="tx2"/>
                </a:solidFill>
                <a:ea typeface="Calibri"/>
                <a:cs typeface="Times New Roman"/>
              </a:rPr>
              <a:t>Работу </a:t>
            </a:r>
            <a:r>
              <a:rPr lang="ru-RU" sz="1400" b="1" dirty="0">
                <a:solidFill>
                  <a:schemeClr val="tx2"/>
                </a:solidFill>
                <a:ea typeface="Calibri"/>
                <a:cs typeface="Times New Roman"/>
              </a:rPr>
              <a:t>выполнила:</a:t>
            </a:r>
          </a:p>
          <a:p>
            <a:pPr algn="r">
              <a:spcAft>
                <a:spcPts val="1000"/>
              </a:spcAft>
            </a:pPr>
            <a:r>
              <a:rPr lang="ru-RU" sz="1400" b="1" dirty="0" smtClean="0">
                <a:solidFill>
                  <a:schemeClr val="tx2"/>
                </a:solidFill>
                <a:ea typeface="Calibri"/>
                <a:cs typeface="Times New Roman"/>
              </a:rPr>
              <a:t>Зеленцова Татьяна Владимировна, </a:t>
            </a:r>
          </a:p>
          <a:p>
            <a:pPr algn="r">
              <a:spcAft>
                <a:spcPts val="1000"/>
              </a:spcAft>
            </a:pPr>
            <a:r>
              <a:rPr lang="ru-RU" sz="1400" b="1" dirty="0" smtClean="0">
                <a:solidFill>
                  <a:schemeClr val="tx2"/>
                </a:solidFill>
                <a:ea typeface="Calibri"/>
                <a:cs typeface="Times New Roman"/>
              </a:rPr>
              <a:t>  </a:t>
            </a:r>
            <a:r>
              <a:rPr lang="ru-RU" sz="1400" b="1" dirty="0">
                <a:solidFill>
                  <a:schemeClr val="tx2"/>
                </a:solidFill>
                <a:ea typeface="Calibri"/>
                <a:cs typeface="Times New Roman"/>
              </a:rPr>
              <a:t>воспитатель   </a:t>
            </a:r>
          </a:p>
          <a:p>
            <a:pPr algn="r">
              <a:spcAft>
                <a:spcPts val="1000"/>
              </a:spcAft>
            </a:pPr>
            <a:r>
              <a:rPr lang="ru-RU" sz="1400" b="1" dirty="0">
                <a:solidFill>
                  <a:schemeClr val="tx2"/>
                </a:solidFill>
                <a:ea typeface="Calibri"/>
                <a:cs typeface="Times New Roman"/>
              </a:rPr>
              <a:t>структурного подразделения </a:t>
            </a:r>
          </a:p>
          <a:p>
            <a:pPr algn="r">
              <a:spcAft>
                <a:spcPts val="1000"/>
              </a:spcAft>
            </a:pPr>
            <a:r>
              <a:rPr lang="ru-RU" sz="1400" b="1" dirty="0">
                <a:solidFill>
                  <a:schemeClr val="tx2"/>
                </a:solidFill>
                <a:ea typeface="Calibri"/>
                <a:cs typeface="Times New Roman"/>
              </a:rPr>
              <a:t>ГБОУ СОШ  детский сад «Светлячок»</a:t>
            </a:r>
          </a:p>
          <a:p>
            <a:pPr algn="r">
              <a:spcAft>
                <a:spcPts val="1000"/>
              </a:spcAft>
            </a:pPr>
            <a:r>
              <a:rPr lang="ru-RU" sz="1400" b="1" dirty="0">
                <a:solidFill>
                  <a:schemeClr val="tx2"/>
                </a:solidFill>
                <a:ea typeface="Calibri"/>
                <a:cs typeface="Times New Roman"/>
              </a:rPr>
              <a:t>с. Новый </a:t>
            </a:r>
            <a:r>
              <a:rPr lang="ru-RU" sz="1400" b="1" dirty="0" err="1">
                <a:solidFill>
                  <a:schemeClr val="tx2"/>
                </a:solidFill>
                <a:ea typeface="Calibri"/>
                <a:cs typeface="Times New Roman"/>
              </a:rPr>
              <a:t>Сарбай</a:t>
            </a:r>
            <a:r>
              <a:rPr lang="ru-RU" b="1" dirty="0">
                <a:solidFill>
                  <a:schemeClr val="tx2"/>
                </a:solidFill>
                <a:ea typeface="Calibri"/>
                <a:cs typeface="Times New Roman"/>
              </a:rPr>
              <a:t>.</a:t>
            </a:r>
            <a:r>
              <a:rPr lang="ru-RU" dirty="0">
                <a:ea typeface="Calibri"/>
                <a:cs typeface="Times New Roman"/>
              </a:rPr>
              <a:t> </a:t>
            </a:r>
            <a:endParaRPr lang="ru-RU" sz="1400" dirty="0"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944" y="4707711"/>
            <a:ext cx="2519362" cy="1800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950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Ирина.MAIN\Рабочий стол\март загрузка\131.jpg"/>
          <p:cNvPicPr>
            <a:picLocks noChangeAspect="1" noChangeArrowheads="1"/>
          </p:cNvPicPr>
          <p:nvPr/>
        </p:nvPicPr>
        <p:blipFill>
          <a:blip r:embed="rId2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80138" y="5192713"/>
            <a:ext cx="2971800" cy="1819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 rot="20213701">
            <a:off x="474783" y="2512059"/>
            <a:ext cx="83792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i="1" dirty="0" smtClean="0">
                <a:solidFill>
                  <a:srgbClr val="0000FF"/>
                </a:solidFill>
              </a:rPr>
              <a:t>«Спасибо за внимание» </a:t>
            </a:r>
            <a:endParaRPr lang="ru-RU" sz="6000" b="1" i="1" dirty="0">
              <a:solidFill>
                <a:srgbClr val="0000FF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260648"/>
            <a:ext cx="1079500" cy="900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12776"/>
            <a:ext cx="1079500" cy="900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764704"/>
            <a:ext cx="1079500" cy="900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984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1520" y="274638"/>
            <a:ext cx="8280920" cy="634082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Цель:</a:t>
            </a:r>
            <a:endParaRPr lang="ru-RU" sz="2800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-1187648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endParaRPr lang="ru-RU" dirty="0" smtClean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dirty="0" smtClean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dirty="0" smtClean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6588" y="836712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accent2"/>
                </a:solidFill>
                <a:effectLst/>
                <a:latin typeface="Arial Black" panose="020B0A04020102020204" pitchFamily="34" charset="0"/>
                <a:ea typeface="Calibri"/>
                <a:cs typeface="Times New Roman"/>
              </a:rPr>
              <a:t>Предоставить опыт работы воспитателя по формированию элементарных математических представлений с помощью  игровых форм обучения с детьми старшего дошкольного возраста.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tx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Задачи: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sz="2400" b="1" dirty="0">
              <a:solidFill>
                <a:schemeClr val="tx2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51720" y="2348879"/>
            <a:ext cx="691276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eriod"/>
            </a:pPr>
            <a:r>
              <a:rPr lang="ru-RU" sz="16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Изучить </a:t>
            </a:r>
            <a:r>
              <a:rPr lang="ru-RU" sz="1600" dirty="0">
                <a:solidFill>
                  <a:schemeClr val="tx2"/>
                </a:solidFill>
                <a:latin typeface="Arial Black" panose="020B0A04020102020204" pitchFamily="34" charset="0"/>
              </a:rPr>
              <a:t>научно-методическую литературу по направлению  «Использование игровых форм обучения  детей  дошкольного возраста по формированию элементарных математических представлений</a:t>
            </a:r>
            <a:r>
              <a:rPr lang="ru-RU" sz="16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»</a:t>
            </a:r>
          </a:p>
          <a:p>
            <a:pPr marL="342900" lvl="0" indent="-342900">
              <a:buAutoNum type="arabicPeriod"/>
            </a:pPr>
            <a:endParaRPr lang="ru-RU" sz="16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lvl="0"/>
            <a:r>
              <a:rPr lang="ru-RU" sz="16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2. Описать </a:t>
            </a:r>
            <a:r>
              <a:rPr lang="ru-RU" sz="1600" dirty="0">
                <a:solidFill>
                  <a:schemeClr val="tx2"/>
                </a:solidFill>
                <a:latin typeface="Arial Black" panose="020B0A04020102020204" pitchFamily="34" charset="0"/>
              </a:rPr>
              <a:t>основные образовательные технологии, методы и приёмы при использовании игровых  приёмов в обучении дошкольников</a:t>
            </a:r>
            <a:r>
              <a:rPr lang="ru-RU" sz="16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.</a:t>
            </a:r>
          </a:p>
          <a:p>
            <a:pPr lvl="0"/>
            <a:endParaRPr lang="ru-RU" sz="1600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lvl="0" algn="r"/>
            <a:r>
              <a:rPr lang="ru-RU" sz="16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                          3. Систематизировать </a:t>
            </a:r>
            <a:r>
              <a:rPr lang="ru-RU" sz="1600" dirty="0">
                <a:solidFill>
                  <a:schemeClr val="tx2"/>
                </a:solidFill>
                <a:latin typeface="Arial Black" panose="020B0A04020102020204" pitchFamily="34" charset="0"/>
              </a:rPr>
              <a:t>опыт </a:t>
            </a:r>
            <a:r>
              <a:rPr lang="ru-RU" sz="16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работы по проблеме </a:t>
            </a:r>
            <a:r>
              <a:rPr lang="ru-RU" sz="1600" dirty="0">
                <a:solidFill>
                  <a:schemeClr val="tx2"/>
                </a:solidFill>
                <a:latin typeface="Arial Black" panose="020B0A04020102020204" pitchFamily="34" charset="0"/>
              </a:rPr>
              <a:t>: </a:t>
            </a:r>
            <a:r>
              <a:rPr lang="ru-RU" sz="16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«</a:t>
            </a:r>
            <a:r>
              <a:rPr lang="ru-RU" sz="1600" dirty="0">
                <a:solidFill>
                  <a:schemeClr val="tx2"/>
                </a:solidFill>
                <a:latin typeface="Arial Black" panose="020B0A04020102020204" pitchFamily="34" charset="0"/>
              </a:rPr>
              <a:t>Использование игровых </a:t>
            </a:r>
            <a:endParaRPr lang="ru-RU" sz="1600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lvl="0" algn="r"/>
            <a:r>
              <a:rPr lang="ru-RU" sz="16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форм </a:t>
            </a:r>
            <a:r>
              <a:rPr lang="ru-RU" sz="1600" dirty="0">
                <a:solidFill>
                  <a:schemeClr val="tx2"/>
                </a:solidFill>
                <a:latin typeface="Arial Black" panose="020B0A04020102020204" pitchFamily="34" charset="0"/>
              </a:rPr>
              <a:t>обучения  детей  </a:t>
            </a:r>
            <a:r>
              <a:rPr lang="ru-RU" sz="16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дошкольного </a:t>
            </a:r>
            <a:r>
              <a:rPr lang="ru-RU" sz="1600" dirty="0">
                <a:solidFill>
                  <a:schemeClr val="tx2"/>
                </a:solidFill>
                <a:latin typeface="Arial Black" panose="020B0A04020102020204" pitchFamily="34" charset="0"/>
              </a:rPr>
              <a:t>возраста по формированию </a:t>
            </a:r>
            <a:r>
              <a:rPr lang="ru-RU" sz="16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элементарных </a:t>
            </a:r>
            <a:r>
              <a:rPr lang="ru-RU" sz="1600" dirty="0">
                <a:solidFill>
                  <a:schemeClr val="tx2"/>
                </a:solidFill>
                <a:latin typeface="Arial Black" panose="020B0A04020102020204" pitchFamily="34" charset="0"/>
              </a:rPr>
              <a:t>математических представлений</a:t>
            </a:r>
            <a:r>
              <a:rPr lang="ru-RU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89731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75656" y="188641"/>
            <a:ext cx="6624736" cy="792088"/>
          </a:xfrm>
        </p:spPr>
        <p:txBody>
          <a:bodyPr/>
          <a:lstStyle/>
          <a:p>
            <a:pPr algn="ctr"/>
            <a:r>
              <a:rPr lang="ru-RU" b="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Актуальность</a:t>
            </a:r>
            <a:endParaRPr lang="ru-RU" b="0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323528" y="908720"/>
            <a:ext cx="8568952" cy="532859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Игровое обучение — это форма учебного процесса в </a:t>
            </a:r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условных ситуациях</a:t>
            </a:r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, направленная на воссоздание и усвоение общественного опыта во всех его проявлениях: знаниях, навыках, умениях, эмоционально-оценочной </a:t>
            </a:r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деятельности.</a:t>
            </a:r>
            <a:endParaRPr lang="ru-RU" sz="1600" dirty="0" smtClean="0">
              <a:solidFill>
                <a:schemeClr val="tx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Содержание </a:t>
            </a:r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образовательной области „Познавательное развитие" направлено на  развития у детей познавательных интересов, интеллектуального развития,  на формирование элементарных математических представлений; на расширение кругозора  детей. </a:t>
            </a:r>
            <a:endParaRPr lang="ru-RU" sz="1600" dirty="0">
              <a:solidFill>
                <a:schemeClr val="tx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   Математическое развитие  - значимый компонент формирования «картины мира» ребенка.  Одна из важных задач воспитателей и родителей – развить у ребенка интерес к математике в дошкольном возрасте. Приобщение к этому предмету в игровой и занимательной форме поможет ребенку в дальнейшем быстрее и легче усваивать школьную программу.  </a:t>
            </a:r>
            <a:endParaRPr lang="ru-RU" sz="1600" dirty="0">
              <a:solidFill>
                <a:schemeClr val="tx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64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1362075"/>
          </a:xfrm>
        </p:spPr>
        <p:txBody>
          <a:bodyPr/>
          <a:lstStyle/>
          <a:p>
            <a:pPr algn="ctr"/>
            <a:r>
              <a:rPr lang="ru-RU" dirty="0" smtClean="0"/>
              <a:t>Принципы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980728"/>
            <a:ext cx="7772400" cy="5616624"/>
          </a:xfrm>
        </p:spPr>
        <p:txBody>
          <a:bodyPr>
            <a:normAutofit fontScale="25000" lnSpcReduction="20000"/>
          </a:bodyPr>
          <a:lstStyle/>
          <a:p>
            <a:pPr marL="457200">
              <a:lnSpc>
                <a:spcPct val="150000"/>
              </a:lnSpc>
              <a:spcAft>
                <a:spcPts val="0"/>
              </a:spcAft>
            </a:pPr>
            <a:endParaRPr lang="ru-RU" sz="6400" b="1" dirty="0" smtClean="0">
              <a:solidFill>
                <a:schemeClr val="tx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endParaRPr lang="ru-RU" sz="6400" b="1" dirty="0">
              <a:solidFill>
                <a:schemeClr val="tx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endParaRPr lang="ru-RU" sz="6400" b="1" dirty="0" smtClean="0">
              <a:solidFill>
                <a:schemeClr val="tx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endParaRPr lang="ru-RU" sz="6400" b="1" dirty="0">
              <a:solidFill>
                <a:schemeClr val="tx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endParaRPr lang="ru-RU" sz="6400" b="1" dirty="0" smtClean="0">
              <a:solidFill>
                <a:schemeClr val="tx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endParaRPr lang="ru-RU" sz="6400" b="1" dirty="0">
              <a:solidFill>
                <a:schemeClr val="tx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endParaRPr lang="ru-RU" sz="6400" b="1" dirty="0" smtClean="0">
              <a:solidFill>
                <a:schemeClr val="tx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endParaRPr lang="ru-RU" sz="6400" b="1" dirty="0">
              <a:solidFill>
                <a:schemeClr val="tx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endParaRPr lang="ru-RU" sz="6400" b="1" dirty="0" smtClean="0">
              <a:solidFill>
                <a:schemeClr val="tx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endParaRPr lang="ru-RU" sz="6400" b="1" dirty="0">
              <a:solidFill>
                <a:schemeClr val="tx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endParaRPr lang="ru-RU" sz="6400" b="1" dirty="0" smtClean="0">
              <a:solidFill>
                <a:schemeClr val="tx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ru-RU" sz="6400" b="1" dirty="0" smtClean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1</a:t>
            </a:r>
            <a:r>
              <a:rPr lang="ru-RU" sz="6400" b="1" dirty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. Доступность</a:t>
            </a:r>
            <a:r>
              <a:rPr lang="ru-RU" sz="6400" dirty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 — соотнесение содержания, характера и объёма учебного материала с уровнем развития, подготовленности детей. </a:t>
            </a: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ru-RU" sz="6400" b="1" dirty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2. Непрерывность</a:t>
            </a:r>
            <a:r>
              <a:rPr lang="ru-RU" sz="6400" dirty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 — на сегодняшнем этапе образование призвано сформировать у подрастающего поколения устойчивый интерес к постоянному пополнению своего интеллектуального багажа. </a:t>
            </a: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ru-RU" sz="6400" b="1" dirty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3. Целостность</a:t>
            </a:r>
            <a:r>
              <a:rPr lang="ru-RU" sz="6400" dirty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 - формирование у дошкольников целостного представления о математике.      </a:t>
            </a: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ru-RU" sz="6400" b="1" dirty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4. Системность</a:t>
            </a:r>
            <a:r>
              <a:rPr lang="ru-RU" sz="6400" dirty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 – этот принцип реализуется в процессе взаимосвязанного          формирования          представлений ребёнка о математике в различных         видах деятельности и действенного отношения к окружающему миру. </a:t>
            </a: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ru-RU" sz="6400" b="1" dirty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5. Наглядность </a:t>
            </a:r>
            <a:endParaRPr lang="ru-RU" sz="6400" dirty="0">
              <a:solidFill>
                <a:schemeClr val="tx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ru-RU" sz="6400" b="1" dirty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6. Повторность </a:t>
            </a:r>
            <a:endParaRPr lang="ru-RU" sz="6400" dirty="0">
              <a:solidFill>
                <a:schemeClr val="tx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ru-RU" sz="6400" b="1" dirty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7. Научность </a:t>
            </a:r>
            <a:endParaRPr lang="ru-RU" sz="6400" dirty="0">
              <a:solidFill>
                <a:schemeClr val="tx1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19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9"/>
            <a:ext cx="8099177" cy="8640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Методы и приёмы</a:t>
            </a:r>
            <a:endParaRPr lang="ru-RU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052736"/>
            <a:ext cx="8280920" cy="580526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Практический  метод</a:t>
            </a:r>
            <a:r>
              <a:rPr lang="ru-RU" b="1" dirty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.</a:t>
            </a:r>
            <a:r>
              <a:rPr lang="ru-RU" dirty="0">
                <a:solidFill>
                  <a:schemeClr val="tx1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chemeClr val="tx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Суть его заключается в организации практической деятельности детей, направленной на усвоение  определенных способов действий с предметами или их заменителями (изображениями, графическими рисунками, моделями и т. д.)</a:t>
            </a:r>
            <a:endParaRPr lang="ru-RU" sz="1600" dirty="0">
              <a:solidFill>
                <a:schemeClr val="tx2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Игра </a:t>
            </a:r>
            <a:r>
              <a:rPr lang="ru-RU" dirty="0">
                <a:solidFill>
                  <a:schemeClr val="tx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как метод  обучения и формирования элементарных математических представлений предполагает использование на занятиях отдельных элементов разных видов игр (сюжетной, подвижной и т. д.), игровых приемов (сюрпризный момент, соревнование, поиск  и т. д.), органичное сочетание игрового и дидактического начала в виде руководящей и обучающей роли взрослого и высокой познавательной активности детей.</a:t>
            </a:r>
            <a:endParaRPr lang="ru-RU" sz="1600" dirty="0">
              <a:solidFill>
                <a:schemeClr val="tx2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Наглядные и словесные методы </a:t>
            </a:r>
            <a:r>
              <a:rPr lang="ru-RU" b="1" dirty="0">
                <a:solidFill>
                  <a:schemeClr val="tx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при формировании «элементарных» математических представлений не являются  самостоятельными, они сопутствуют практическим и игровым методам.</a:t>
            </a:r>
            <a:r>
              <a:rPr lang="ru-RU" dirty="0">
                <a:solidFill>
                  <a:schemeClr val="tx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 </a:t>
            </a:r>
            <a:endParaRPr lang="ru-RU" sz="1600" dirty="0">
              <a:solidFill>
                <a:schemeClr val="tx2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63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79512" y="188640"/>
            <a:ext cx="8856984" cy="593752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800" b="1" dirty="0">
                <a:solidFill>
                  <a:schemeClr val="accent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Показ (демонстрация)</a:t>
            </a:r>
            <a:r>
              <a:rPr lang="ru-RU" sz="4800" dirty="0">
                <a:solidFill>
                  <a:schemeClr val="accent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  способа действия </a:t>
            </a:r>
            <a:r>
              <a:rPr lang="ru-RU" sz="4800" dirty="0">
                <a:solidFill>
                  <a:schemeClr val="tx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в сочетании с объяснением или образец воспитателя. Это основной прием обучения, он носит наглядно-практический  действенный характер, выполняется с привлечением разнообразных дидактических средств, дает возможность формировать навыки и умения у детей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800" b="1" dirty="0">
                <a:solidFill>
                  <a:schemeClr val="accent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Инструкция для выполнения самостоятельных упражнений</a:t>
            </a:r>
            <a:r>
              <a:rPr lang="ru-RU" sz="4800" dirty="0">
                <a:solidFill>
                  <a:schemeClr val="accent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.    </a:t>
            </a:r>
            <a:r>
              <a:rPr lang="ru-RU" sz="4800" dirty="0">
                <a:latin typeface="Arial Black" panose="020B0A04020102020204" pitchFamily="34" charset="0"/>
                <a:ea typeface="Calibri"/>
                <a:cs typeface="Times New Roman"/>
              </a:rPr>
              <a:t>                                                                                     </a:t>
            </a:r>
            <a:r>
              <a:rPr lang="ru-RU" sz="4800" dirty="0">
                <a:solidFill>
                  <a:schemeClr val="tx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Этот прием связан с показом воспитателем способов действия и вытекает из него. В инструкции отражается, что и как надо делать, чтобы получить необходимый результат. В старших группах инструкция дается полностью до начала выполнения задания, в младших —  предваряет каждое новое действие.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800" b="1" dirty="0">
                <a:solidFill>
                  <a:schemeClr val="accent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Пояснения, разъяснения, указания</a:t>
            </a:r>
            <a:r>
              <a:rPr lang="ru-RU" sz="4800" dirty="0">
                <a:solidFill>
                  <a:schemeClr val="accent3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. </a:t>
            </a:r>
            <a:r>
              <a:rPr lang="ru-RU" sz="4800" dirty="0">
                <a:solidFill>
                  <a:schemeClr val="tx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Эти словесные приемы используются воспитателем при демонстрации способа действия или в ходе выполнения детьми задания с целью предупреждения ошибок, преодоления затруднений и т. д. Они должны быть конкретными, короткими и образными.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800" b="1" dirty="0">
                <a:solidFill>
                  <a:schemeClr val="accent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Вопросы к детям</a:t>
            </a:r>
            <a:r>
              <a:rPr lang="ru-RU" sz="4800" dirty="0">
                <a:solidFill>
                  <a:schemeClr val="accent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 </a:t>
            </a:r>
            <a:r>
              <a:rPr lang="ru-RU" sz="4800" dirty="0">
                <a:latin typeface="Arial Black" panose="020B0A04020102020204" pitchFamily="34" charset="0"/>
                <a:ea typeface="Calibri"/>
                <a:cs typeface="Times New Roman"/>
              </a:rPr>
              <a:t>- </a:t>
            </a:r>
            <a:r>
              <a:rPr lang="ru-RU" sz="4800" dirty="0">
                <a:solidFill>
                  <a:schemeClr val="tx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один из основных приемов формирования элементарных математических представлений во всех возрастных группах. 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800" b="1" dirty="0">
                <a:solidFill>
                  <a:schemeClr val="accent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Сравнение, анализ, синтез, обобщение</a:t>
            </a:r>
            <a:r>
              <a:rPr lang="ru-RU" sz="4800" dirty="0">
                <a:solidFill>
                  <a:schemeClr val="accent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 </a:t>
            </a:r>
            <a:r>
              <a:rPr lang="ru-RU" sz="4800" dirty="0">
                <a:latin typeface="Arial Black" panose="020B0A04020102020204" pitchFamily="34" charset="0"/>
                <a:ea typeface="Calibri"/>
                <a:cs typeface="Times New Roman"/>
              </a:rPr>
              <a:t>-  </a:t>
            </a:r>
            <a:r>
              <a:rPr lang="ru-RU" sz="4800" dirty="0">
                <a:solidFill>
                  <a:schemeClr val="tx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в ходе формирования элементарных математических представлений у дошкольников выступают не только как познавательные процессы (операции), но и как методические приемы, определяющие тот путь, но которому движется мысль ребенка в процессе учения.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800" b="1" dirty="0">
                <a:solidFill>
                  <a:schemeClr val="accent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Приемы наложения и приложения</a:t>
            </a:r>
            <a:r>
              <a:rPr lang="ru-RU" sz="4800" dirty="0">
                <a:solidFill>
                  <a:schemeClr val="accent3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,</a:t>
            </a:r>
            <a:r>
              <a:rPr lang="ru-RU" sz="4800" dirty="0">
                <a:latin typeface="Arial Black" panose="020B0A04020102020204" pitchFamily="34" charset="0"/>
                <a:ea typeface="Calibri"/>
                <a:cs typeface="Times New Roman"/>
              </a:rPr>
              <a:t> </a:t>
            </a:r>
            <a:r>
              <a:rPr lang="ru-RU" sz="4800" dirty="0">
                <a:solidFill>
                  <a:schemeClr val="tx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обследования формы предмета, «взвешивания» предмета  «на руке», введение фишек  —  эквивалентов, присчитывания и отсчитывания по единице и т. д.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800" b="1" dirty="0">
                <a:solidFill>
                  <a:schemeClr val="accent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Моделирование </a:t>
            </a:r>
            <a:r>
              <a:rPr lang="ru-RU" sz="4800" dirty="0">
                <a:solidFill>
                  <a:schemeClr val="accent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 </a:t>
            </a:r>
            <a:r>
              <a:rPr lang="ru-RU" sz="4800" dirty="0">
                <a:latin typeface="Arial Black" panose="020B0A04020102020204" pitchFamily="34" charset="0"/>
                <a:ea typeface="Calibri"/>
                <a:cs typeface="Times New Roman"/>
              </a:rPr>
              <a:t>—  </a:t>
            </a:r>
            <a:r>
              <a:rPr lang="ru-RU" sz="4800" dirty="0">
                <a:solidFill>
                  <a:schemeClr val="tx2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наглядно-практический прием, включающий в себя создание моделей и их использование с целью формирования элементарных математических представлений у детей. Модели следует рассматривать и как дидактическое средство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800" dirty="0">
                <a:latin typeface="Arial Black" panose="020B0A04020102020204" pitchFamily="34" charset="0"/>
                <a:ea typeface="Calibri"/>
                <a:cs typeface="Times New Roman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847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7992888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215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72" y="1412776"/>
            <a:ext cx="8443664" cy="5251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36004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altLang="ru-RU" sz="2800" dirty="0">
                <a:solidFill>
                  <a:srgbClr val="FF0000"/>
                </a:solidFill>
                <a:latin typeface="Arial Black" panose="020B0A04020102020204" pitchFamily="34" charset="0"/>
                <a:ea typeface="+mn-ea"/>
                <a:cs typeface="Times New Roman" pitchFamily="16" charset="0"/>
              </a:rPr>
              <a:t>Значение дидактических игр в развитии детей</a:t>
            </a:r>
            <a:br>
              <a:rPr lang="ru-RU" altLang="ru-RU" sz="2800" dirty="0">
                <a:solidFill>
                  <a:srgbClr val="FF0000"/>
                </a:solidFill>
                <a:latin typeface="Arial Black" panose="020B0A04020102020204" pitchFamily="34" charset="0"/>
                <a:ea typeface="+mn-ea"/>
                <a:cs typeface="Times New Roman" pitchFamily="16" charset="0"/>
              </a:rPr>
            </a:b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39552" y="1108365"/>
            <a:ext cx="7992888" cy="462489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127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71" y="404664"/>
            <a:ext cx="7891270" cy="587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892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195</TotalTime>
  <Words>690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Цель:</vt:lpstr>
      <vt:lpstr>Актуальность</vt:lpstr>
      <vt:lpstr>Принципы</vt:lpstr>
      <vt:lpstr>Методы и приёмы</vt:lpstr>
      <vt:lpstr>Презентация PowerPoint</vt:lpstr>
      <vt:lpstr>Презентация PowerPoint</vt:lpstr>
      <vt:lpstr>Значение дидактических игр в развитии детей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Ксения</dc:creator>
  <cp:lastModifiedBy>Ксения</cp:lastModifiedBy>
  <cp:revision>15</cp:revision>
  <dcterms:created xsi:type="dcterms:W3CDTF">2016-11-01T17:12:31Z</dcterms:created>
  <dcterms:modified xsi:type="dcterms:W3CDTF">2018-12-16T16:25:15Z</dcterms:modified>
</cp:coreProperties>
</file>