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3" r:id="rId4"/>
    <p:sldId id="262" r:id="rId5"/>
    <p:sldId id="275" r:id="rId6"/>
    <p:sldId id="256" r:id="rId7"/>
    <p:sldId id="265" r:id="rId8"/>
    <p:sldId id="276" r:id="rId9"/>
    <p:sldId id="277" r:id="rId10"/>
    <p:sldId id="278" r:id="rId11"/>
    <p:sldId id="273" r:id="rId12"/>
    <p:sldId id="279" r:id="rId13"/>
    <p:sldId id="267" r:id="rId14"/>
    <p:sldId id="268" r:id="rId15"/>
    <p:sldId id="269" r:id="rId16"/>
    <p:sldId id="270" r:id="rId17"/>
    <p:sldId id="257" r:id="rId18"/>
    <p:sldId id="272" r:id="rId19"/>
    <p:sldId id="280" r:id="rId20"/>
    <p:sldId id="282" r:id="rId21"/>
    <p:sldId id="28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482" autoAdjust="0"/>
  </p:normalViewPr>
  <p:slideViewPr>
    <p:cSldViewPr>
      <p:cViewPr varScale="1">
        <p:scale>
          <a:sx n="82" d="100"/>
          <a:sy n="82" d="100"/>
        </p:scale>
        <p:origin x="-15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A615742-3364-45BC-A4F1-328417F19F27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881A080-4485-4507-A5EA-7AA3A0330FB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images.yandex.ru/yandsearch?p=5&amp;text=%D0%B1%D0%B5%D1%80%D0%B5%D0%B3%D0%BE%D0%B2%D0%B0%D1%8F%20%D0%BB%D0%B0%D1%81%D1%82%D0%BE%D1%87%D0%BA%D0%B0&amp;img_url=www.megabook.ru/MObjects2/data/pict1998/l3881.jpg&amp;rpt=simage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zoomuseum.net/images/birds/lastochka_gor.jpg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edia.rs/vesti/slike/news_4763/:jpq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zoopicture.ru/goto/http:/farm1.static.flickr.com/175/396359389_f88c56cb5c_o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www.smedia.rs/vesti/slike/news_4763.jp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hyperlink" Target="http://images.yandex.ru/yandsearch?p=14&amp;text=%D1%85%D0%BE%D0%BC%D1%8F%D0%BA%D0%B8%20%D1%81%D0%B8%D1%80%D0%B8%D0%B9%D1%81%D0%BA%D0%B8%D0%B5%20%D1%84%D0%BE%D1%82%D0%BE&amp;img_url=powerpic.ru/index/homyaki/01.jpg&amp;rpt=simage" TargetMode="External"/><Relationship Id="rId18" Type="http://schemas.openxmlformats.org/officeDocument/2006/relationships/image" Target="../media/image11.jpeg"/><Relationship Id="rId3" Type="http://schemas.openxmlformats.org/officeDocument/2006/relationships/hyperlink" Target="http://images.yandex.ru/yandsearch?p=3&amp;text=%D1%84%D0%BE%D1%82%D0%BE%20%D0%BB%D0%B8%D1%81%D0%B8%D1%86%D0%B0%20%D0%BE%D0%B1%D1%8B%D0%BA%D0%BD%D0%BE%D0%B2%D0%B5%D0%BD%D0%BD%D0%B0%D1%8F&amp;noreask=1&amp;img_url=s56.radikal.ru/i152/0910/9e/cdd95e707be2.jpg&amp;rpt=simage&amp;lr=51" TargetMode="External"/><Relationship Id="rId7" Type="http://schemas.openxmlformats.org/officeDocument/2006/relationships/hyperlink" Target="http://images.yandex.ru/yandsearch?p=4&amp;text=%D1%85%D0%BE%D0%BC%D1%8F%D0%BA%D0%B8%20%D0%B4%D0%B6%D1%83%D0%BD%D0%B3%D0%B0%D1%80%D1%81%D0%BA%D0%B8%D0%B5&amp;noreask=1&amp;img_url=images03.olx.ru/ui/11/51/71/1313895591_240955071_1----.jpg&amp;rpt=simage&amp;lr=51" TargetMode="External"/><Relationship Id="rId12" Type="http://schemas.openxmlformats.org/officeDocument/2006/relationships/image" Target="../media/image3.jpeg"/><Relationship Id="rId17" Type="http://schemas.openxmlformats.org/officeDocument/2006/relationships/hyperlink" Target="http://images.yandex.ru/yandsearch?p=18&amp;text=%D1%84%D0%BE%D1%82%D0%BE%20%D0%B5%D0%B6%D0%B0%20%D1%83%D1%88%D0%B0%D1%81%D1%82%D0%BE%D0%B3%D0%BE&amp;noreask=1&amp;img_url=www.ljplus.ru/img4/r/o/roninn/1284461571_0_2992_97f4d68_xl.jpeg&amp;rpt=simage&amp;lr=51" TargetMode="External"/><Relationship Id="rId2" Type="http://schemas.openxmlformats.org/officeDocument/2006/relationships/image" Target="../media/image4.jpeg"/><Relationship Id="rId16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hyperlink" Target="http://www.smedia.rs/vesti/slike/news_4763.jpg" TargetMode="External"/><Relationship Id="rId5" Type="http://schemas.openxmlformats.org/officeDocument/2006/relationships/hyperlink" Target="http://images.yandex.ru/yandsearch?p=6&amp;text=%D1%84%D0%BE%D1%82%D0%BE%20%D0%BC%D0%B5%D0%B4%D0%B2%D0%B5%D0%B4%D1%8F%20%D0%B3%D0%B8%D0%BC%D0%B0%D0%BB%D0%B0%D0%B9%D1%81%D0%BA%D0%BE%D0%B3%D0%BE&amp;noreask=1&amp;img_url=img.beta.rian.ru/images/21713/81/217138182.jpg&amp;rpt=simage&amp;lr=51" TargetMode="External"/><Relationship Id="rId15" Type="http://schemas.openxmlformats.org/officeDocument/2006/relationships/hyperlink" Target="http://images.yandex.ru/yandsearch?p=15&amp;text=%D0%B7%D0%B0%D1%8F%D1%86%20%D1%80%D1%83%D1%81%D0%B0%D0%BA,%20%D1%84%D0%BE%D1%82%D0%BE&amp;noreask=1&amp;img_url=www.cs.cmu.edu/~nasmith/pictures/husk_of_hares.jpg&amp;rpt=simage&amp;lr=51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hyperlink" Target="http://images.yandex.ru/yandsearch?p=2&amp;text=%D0%B7%D0%B0%D1%8F%D1%86%20%D0%B1%D0%B5%D0%BB%D1%8F%D0%BA,%20%D1%84%D0%BE%D1%82%D0%BE&amp;noreask=1&amp;img_url=s59.radikal.ru/i166/0812/39/064c2255567b.jpg&amp;rpt=simage&amp;lr=51" TargetMode="External"/><Relationship Id="rId1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images.yandex.ru/yandsearch?p=2&amp;text=%D0%B7%D0%B0%D1%8F%D1%86%20%D0%B1%D0%B5%D0%BB%D1%8F%D0%BA,%20%D1%84%D0%BE%D1%82%D0%BE&amp;noreask=1&amp;img_url=s59.radikal.ru/i166/0812/39/064c2255567b.jpg&amp;rpt=simage&amp;lr=5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15&amp;text=%D0%B7%D0%B0%D1%8F%D1%86%20%D1%80%D1%83%D1%81%D0%B0%D0%BA,%20%D1%84%D0%BE%D1%82%D0%BE&amp;noreask=1&amp;img_url=www.cs.cmu.edu/~nasmith/pictures/husk_of_hares.jpg&amp;rpt=simage&amp;lr=51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images.yandex.ru/yandsearch?p=14&amp;text=%D0%B7%D0%B0%D1%8F%D1%86%20%D0%B1%D0%B5%D0%BB%D1%8F%D0%BA,%20%D1%84%D0%BE%D1%82%D0%BE&amp;noreask=1&amp;img_url=900igr.net/datai/biologija/Izmenchivost-organizmov/0005-004-Zajats-beljak-letom-i-zimoj.jpg&amp;rpt=simage&amp;lr=5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smtClean="0">
                <a:latin typeface="Segoe Script" pitchFamily="34" charset="0"/>
              </a:rPr>
              <a:t>ГБОУ моу с. Н. Сарбай муниципального района Кинельский, Самарской области. </a:t>
            </a:r>
            <a:endParaRPr lang="ru-RU" sz="2400" dirty="0">
              <a:latin typeface="Segoe Scrip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>
              <a:solidFill>
                <a:srgbClr val="FF0000"/>
              </a:solidFill>
              <a:latin typeface="Segoe Script" pitchFamily="34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Segoe Script" pitchFamily="34" charset="0"/>
              </a:rPr>
              <a:t>Биологический вид: </a:t>
            </a:r>
          </a:p>
          <a:p>
            <a:pPr marL="0" indent="0" algn="ctr">
              <a:buNone/>
            </a:pPr>
            <a:r>
              <a:rPr lang="ru-RU" sz="4400" b="1" dirty="0">
                <a:solidFill>
                  <a:srgbClr val="FF0000"/>
                </a:solidFill>
                <a:latin typeface="Segoe Script" pitchFamily="34" charset="0"/>
              </a:rPr>
              <a:t>х</a:t>
            </a:r>
            <a:r>
              <a:rPr lang="ru-RU" sz="4400" b="1" dirty="0" smtClean="0">
                <a:solidFill>
                  <a:srgbClr val="FF0000"/>
                </a:solidFill>
                <a:latin typeface="Segoe Script" pitchFamily="34" charset="0"/>
              </a:rPr>
              <a:t>арактеристика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Segoe Script" pitchFamily="34" charset="0"/>
              </a:rPr>
              <a:t>и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Segoe Script" pitchFamily="34" charset="0"/>
              </a:rPr>
              <a:t>структура.</a:t>
            </a:r>
          </a:p>
          <a:p>
            <a:pPr marL="0" indent="0" algn="ctr">
              <a:buNone/>
            </a:pPr>
            <a:r>
              <a:rPr lang="ru-RU" sz="1400" b="1" dirty="0" smtClean="0">
                <a:solidFill>
                  <a:srgbClr val="0070C0"/>
                </a:solidFill>
                <a:latin typeface="Segoe Script" pitchFamily="34" charset="0"/>
              </a:rPr>
              <a:t>                                                          </a:t>
            </a:r>
          </a:p>
          <a:p>
            <a:pPr marL="0" indent="0" algn="ctr">
              <a:buNone/>
            </a:pPr>
            <a:r>
              <a:rPr lang="ru-RU" sz="1400" b="1" dirty="0" smtClean="0">
                <a:solidFill>
                  <a:srgbClr val="0070C0"/>
                </a:solidFill>
                <a:latin typeface="Segoe Script" pitchFamily="34" charset="0"/>
              </a:rPr>
              <a:t>                                                                   Учитель биологии Н.В. Лябина</a:t>
            </a:r>
          </a:p>
          <a:p>
            <a:pPr marL="0" indent="0" algn="ctr">
              <a:buNone/>
            </a:pPr>
            <a:endParaRPr lang="ru-RU" sz="1400" b="1" dirty="0" smtClean="0">
              <a:solidFill>
                <a:srgbClr val="0070C0"/>
              </a:solidFill>
              <a:latin typeface="Segoe Script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Segoe Script" pitchFamily="34" charset="0"/>
              </a:rPr>
              <a:t>2018-2019</a:t>
            </a:r>
            <a:endParaRPr lang="ru-RU" b="1" dirty="0">
              <a:solidFill>
                <a:srgbClr val="0070C0"/>
              </a:solidFill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31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Segoe Script" pitchFamily="34" charset="0"/>
              </a:rPr>
              <a:t>Вопрос:</a:t>
            </a:r>
            <a:endParaRPr lang="ru-RU" sz="6000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6000" dirty="0" smtClean="0">
                <a:solidFill>
                  <a:srgbClr val="002060"/>
                </a:solidFill>
                <a:latin typeface="Segoe Script" pitchFamily="34" charset="0"/>
              </a:rPr>
              <a:t>По каким признакам можно различать особей разного вида?</a:t>
            </a:r>
            <a:endParaRPr lang="ru-RU" sz="6000" dirty="0">
              <a:solidFill>
                <a:srgbClr val="002060"/>
              </a:solidFill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5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Segoe Script" pitchFamily="34" charset="0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latin typeface="Segoe Script" pitchFamily="34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Segoe Script" pitchFamily="34" charset="0"/>
              </a:rPr>
              <a:t>Вывод</a:t>
            </a:r>
            <a:r>
              <a:rPr lang="ru-RU" b="1" i="1" dirty="0">
                <a:solidFill>
                  <a:srgbClr val="FF0000"/>
                </a:solidFill>
                <a:latin typeface="Segoe Script" pitchFamily="34" charset="0"/>
              </a:rPr>
              <a:t>: </a:t>
            </a:r>
            <a:r>
              <a:rPr lang="ru-RU" dirty="0">
                <a:solidFill>
                  <a:srgbClr val="FF0000"/>
                </a:solidFill>
                <a:latin typeface="Segoe Script" pitchFamily="34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Segoe Script" pitchFamily="34" charset="0"/>
              </a:rPr>
            </a:br>
            <a:endParaRPr lang="ru-RU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12565"/>
            <a:ext cx="8435280" cy="514543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Segoe Script" pitchFamily="34" charset="0"/>
              </a:rPr>
              <a:t>1</a:t>
            </a:r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. Для обозначения вида используется двойная </a:t>
            </a:r>
            <a:r>
              <a:rPr lang="ru-RU" b="1" dirty="0">
                <a:solidFill>
                  <a:srgbClr val="7030A0"/>
                </a:solidFill>
                <a:latin typeface="Segoe Script" pitchFamily="34" charset="0"/>
              </a:rPr>
              <a:t>(бинарная</a:t>
            </a:r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) </a:t>
            </a:r>
            <a:r>
              <a:rPr lang="ru-RU" dirty="0" smtClean="0">
                <a:solidFill>
                  <a:srgbClr val="7030A0"/>
                </a:solidFill>
                <a:latin typeface="Segoe Script" pitchFamily="34" charset="0"/>
              </a:rPr>
              <a:t>номенклатура:</a:t>
            </a:r>
          </a:p>
          <a:p>
            <a:pPr marL="0" indent="0">
              <a:buNone/>
            </a:pP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род</a:t>
            </a:r>
            <a:r>
              <a:rPr lang="ru-RU" sz="3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,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(существительное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)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+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видовое</a:t>
            </a:r>
            <a:r>
              <a:rPr lang="ru-RU" sz="3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название</a:t>
            </a:r>
            <a:r>
              <a:rPr lang="ru-RU" sz="30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(</a:t>
            </a:r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прилагательное</a:t>
            </a:r>
            <a:r>
              <a:rPr lang="ru-RU" sz="1300" b="1" i="1" dirty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).</a:t>
            </a:r>
          </a:p>
          <a:p>
            <a:r>
              <a:rPr lang="ru-RU" dirty="0">
                <a:solidFill>
                  <a:srgbClr val="002060"/>
                </a:solidFill>
                <a:latin typeface="Segoe Script" pitchFamily="34" charset="0"/>
              </a:rPr>
              <a:t>2. Особи разных видов отличаются друг от друга по местам обитания, внешним признакам и др.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3. Сходные виды объединяются в один род.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4. Вид — это основная категория биологической классификации.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344099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Segoe Script" pitchFamily="34" charset="0"/>
              </a:rPr>
              <a:t>Что такое ВИД и ЕГО КРИТЕРИИ?</a:t>
            </a:r>
            <a:endParaRPr lang="ru-RU" sz="3200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7030A0"/>
                </a:solidFill>
                <a:latin typeface="Segoe Script" pitchFamily="34" charset="0"/>
              </a:rPr>
              <a:t>«Вид — </a:t>
            </a:r>
            <a:r>
              <a:rPr lang="ru-RU" i="1" dirty="0">
                <a:latin typeface="Segoe Script" pitchFamily="34" charset="0"/>
              </a:rPr>
              <a:t>совокупность популяций особей, способных к </a:t>
            </a:r>
            <a:r>
              <a:rPr lang="ru-RU" b="1" i="1" dirty="0">
                <a:latin typeface="Segoe Script" pitchFamily="34" charset="0"/>
              </a:rPr>
              <a:t>скрещиванию</a:t>
            </a:r>
            <a:r>
              <a:rPr lang="ru-RU" i="1" dirty="0">
                <a:latin typeface="Segoe Script" pitchFamily="34" charset="0"/>
              </a:rPr>
              <a:t> с образованием плодовитого потомства, населяющих определенный </a:t>
            </a:r>
            <a:r>
              <a:rPr lang="ru-RU" b="1" i="1" dirty="0">
                <a:latin typeface="Segoe Script" pitchFamily="34" charset="0"/>
              </a:rPr>
              <a:t>ареал</a:t>
            </a:r>
            <a:r>
              <a:rPr lang="ru-RU" i="1" dirty="0">
                <a:latin typeface="Segoe Script" pitchFamily="34" charset="0"/>
              </a:rPr>
              <a:t>, обладающих рядом общих </a:t>
            </a:r>
            <a:r>
              <a:rPr lang="ru-RU" b="1" i="1" dirty="0">
                <a:latin typeface="Segoe Script" pitchFamily="34" charset="0"/>
              </a:rPr>
              <a:t>морфофизиологических</a:t>
            </a:r>
            <a:r>
              <a:rPr lang="ru-RU" i="1" dirty="0">
                <a:latin typeface="Segoe Script" pitchFamily="34" charset="0"/>
              </a:rPr>
              <a:t> признаков и отдаленных от других таких же групп особей практически полным отсутствием гибридных форм</a:t>
            </a:r>
            <a:r>
              <a:rPr lang="ru-RU" i="1" dirty="0" smtClean="0">
                <a:latin typeface="Segoe Script" pitchFamily="34" charset="0"/>
              </a:rPr>
              <a:t>».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  <a:latin typeface="Segoe Script" pitchFamily="34" charset="0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Сравните это определение с тем, что дается в учебнике.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29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Segoe Script" pitchFamily="34" charset="0"/>
              </a:rPr>
              <a:t>Основные понятия темы:</a:t>
            </a:r>
            <a:endParaRPr lang="ru-RU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i="1" dirty="0">
                <a:latin typeface="Segoe Script" pitchFamily="34" charset="0"/>
              </a:rPr>
              <a:t>Ареал </a:t>
            </a:r>
            <a:r>
              <a:rPr lang="ru-RU" dirty="0">
                <a:latin typeface="Segoe Script" pitchFamily="34" charset="0"/>
              </a:rPr>
              <a:t>— область распространения данного вида или популяции в природе</a:t>
            </a:r>
            <a:r>
              <a:rPr lang="ru-RU" dirty="0" smtClean="0">
                <a:latin typeface="Segoe Script" pitchFamily="34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Segoe Script" pitchFamily="34" charset="0"/>
            </a:endParaRPr>
          </a:p>
          <a:p>
            <a:r>
              <a:rPr lang="ru-RU" b="1" i="1" dirty="0">
                <a:latin typeface="Segoe Script" pitchFamily="34" charset="0"/>
              </a:rPr>
              <a:t>Популяция</a:t>
            </a:r>
            <a:r>
              <a:rPr lang="ru-RU" dirty="0">
                <a:latin typeface="Segoe Script" pitchFamily="34" charset="0"/>
              </a:rPr>
              <a:t> (от лат. «</a:t>
            </a:r>
            <a:r>
              <a:rPr lang="ru-RU" dirty="0" err="1">
                <a:latin typeface="Segoe Script" pitchFamily="34" charset="0"/>
              </a:rPr>
              <a:t>рор</a:t>
            </a:r>
            <a:r>
              <a:rPr lang="en-US" dirty="0" err="1">
                <a:latin typeface="Segoe Script" pitchFamily="34" charset="0"/>
              </a:rPr>
              <a:t>uius</a:t>
            </a:r>
            <a:r>
              <a:rPr lang="ru-RU" dirty="0">
                <a:latin typeface="Segoe Script" pitchFamily="34" charset="0"/>
              </a:rPr>
              <a:t>» — народ, население) — совокупность особей одного вида, обладающих общим генофондом и занимающих определенную территорию — ареал</a:t>
            </a:r>
            <a:r>
              <a:rPr lang="ru-RU" dirty="0" smtClean="0">
                <a:latin typeface="Segoe Script" pitchFamily="34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Segoe Script" pitchFamily="34" charset="0"/>
            </a:endParaRPr>
          </a:p>
          <a:p>
            <a:r>
              <a:rPr lang="ru-RU" b="1" i="1" dirty="0" smtClean="0">
                <a:latin typeface="Segoe Script" pitchFamily="34" charset="0"/>
              </a:rPr>
              <a:t>Генофонд</a:t>
            </a:r>
            <a:r>
              <a:rPr lang="ru-RU" b="1" dirty="0" smtClean="0">
                <a:latin typeface="Segoe Script" pitchFamily="34" charset="0"/>
              </a:rPr>
              <a:t> </a:t>
            </a:r>
            <a:r>
              <a:rPr lang="ru-RU" b="1" dirty="0">
                <a:latin typeface="Segoe Script" pitchFamily="34" charset="0"/>
              </a:rPr>
              <a:t>—</a:t>
            </a:r>
            <a:r>
              <a:rPr lang="ru-RU" dirty="0">
                <a:latin typeface="Segoe Script" pitchFamily="34" charset="0"/>
              </a:rPr>
              <a:t> совокупность генов, которые имеются у особей данной популяции</a:t>
            </a:r>
            <a:r>
              <a:rPr lang="ru-RU" dirty="0" smtClean="0">
                <a:latin typeface="Segoe Script" pitchFamily="34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Segoe Script" pitchFamily="34" charset="0"/>
            </a:endParaRPr>
          </a:p>
          <a:p>
            <a:r>
              <a:rPr lang="ru-RU" b="1" dirty="0" smtClean="0">
                <a:latin typeface="Segoe Script" pitchFamily="34" charset="0"/>
              </a:rPr>
              <a:t>Критерии </a:t>
            </a:r>
            <a:r>
              <a:rPr lang="ru-RU" b="1" dirty="0">
                <a:latin typeface="Segoe Script" pitchFamily="34" charset="0"/>
              </a:rPr>
              <a:t>вида</a:t>
            </a:r>
            <a:r>
              <a:rPr lang="ru-RU" dirty="0">
                <a:latin typeface="Segoe Script" pitchFamily="34" charset="0"/>
              </a:rPr>
              <a:t> — это признаки, по которым один вид отличается от другого. Они же являются изолирующими механизмами, препятствующими скрещиванию, независимости, самостоятельности видов.</a:t>
            </a:r>
          </a:p>
          <a:p>
            <a:endParaRPr lang="ru-RU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446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622589"/>
              </p:ext>
            </p:extLst>
          </p:nvPr>
        </p:nvGraphicFramePr>
        <p:xfrm>
          <a:off x="179512" y="260648"/>
          <a:ext cx="8784975" cy="6278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956"/>
                <a:gridCol w="3666909"/>
                <a:gridCol w="2871110"/>
              </a:tblGrid>
              <a:tr h="61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Название критерия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Признаки особей по критерию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Исключение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69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Морфологический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Сходство внешнего и внутреннего строения организмов.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Виды-двойники, половой диморфизм, полиморфизм.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Физиологический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Экологический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Географический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Биохимический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Этологический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Генетический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Исторический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14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204824"/>
              </p:ext>
            </p:extLst>
          </p:nvPr>
        </p:nvGraphicFramePr>
        <p:xfrm>
          <a:off x="107505" y="-1"/>
          <a:ext cx="9036495" cy="7184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1288"/>
                <a:gridCol w="3771895"/>
                <a:gridCol w="2953312"/>
              </a:tblGrid>
              <a:tr h="259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Название критерия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Признаки особей по критерию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Исключение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518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Морфологический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Сходство внешнего и </a:t>
                      </a:r>
                      <a:r>
                        <a:rPr lang="ru-RU" sz="1400" dirty="0" smtClean="0">
                          <a:effectLst/>
                        </a:rPr>
                        <a:t>внутреннего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строения организмов.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Виды-двойники, половой диморфизм, полиморфизм.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1037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 Физиологический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Сходство всех процессов жизнедеятельности и возможность получения плодовитого потомства при скрещивании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собака×волк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тополь×ива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плодов.</a:t>
                      </a:r>
                    </a:p>
                    <a:p>
                      <a:pPr algn="l"/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канарейка×зяблик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</a:p>
                    <a:p>
                      <a:pPr algn="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потомство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8712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3. Экологический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Сходны способом питания, местом обитания, набором факторов внешней среды, необходимых для их существования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Экологические ниши </a:t>
                      </a:r>
                      <a:r>
                        <a:rPr lang="ru-RU" sz="1600" dirty="0" smtClean="0">
                          <a:effectLst/>
                        </a:rPr>
                        <a:t>разных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видов перекрываются</a:t>
                      </a:r>
                      <a:r>
                        <a:rPr lang="ru-RU" sz="1000" dirty="0" smtClean="0">
                          <a:effectLst/>
                        </a:rPr>
                        <a:t>.</a:t>
                      </a:r>
                    </a:p>
                  </a:txBody>
                  <a:tcPr marL="56764" marR="56764" marT="0" marB="0"/>
                </a:tc>
              </a:tr>
              <a:tr h="518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 Географический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Занимают определенный ареал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Космополиты, ареалы многих видов совпадают.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777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5. Биохимический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Сходны по биохимическим параметрам(состав и структура белков и нуклеиновых кислот)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Есть очень близкие виды по биохимическому составу.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777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6. Этологический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Сходство в поведении, особенно в брачный период (ритуалы ухаживания, брачные песни)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Существуют виды с близким поведением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1296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7. Генетический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Особи одного вида скрещиваются между собой и дают плодовитое потомство(основан на сходстве числа хромосом, их формы и строения)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Хромосомный полиморфизм в пределах вида; у многих разных видов число хромосом одинаково.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  <a:tr h="518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8. Исторический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Единство происхождения особей в пределах вида.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6764" marR="56764" marT="0" marB="0"/>
                </a:tc>
              </a:tr>
            </a:tbl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8172400" y="1340768"/>
            <a:ext cx="155575" cy="5048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7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Segoe Script" pitchFamily="34" charset="0"/>
              </a:rPr>
              <a:t>Выводы по таблице:</a:t>
            </a:r>
            <a:endParaRPr lang="ru-RU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9294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  Видовые критерии, по которым отличается один вид от другого, в совокупности обусловливают генетическую изоляцию видов, обеспечивая самостоятельность каждого вида и разнообразие их в природе.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2)   Нет ни одного видового критерия, который можно было признать абсолютным и универсальным.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3)   К способам изоляции, препятствующим скрещиванию разных видов относятся:</a:t>
            </a:r>
          </a:p>
          <a:p>
            <a:r>
              <a:rPr lang="ru-RU" dirty="0"/>
              <a:t>а) различия ареалов, мест обитания =&gt; невозможность встречи;</a:t>
            </a:r>
          </a:p>
          <a:p>
            <a:r>
              <a:rPr lang="ru-RU" dirty="0"/>
              <a:t>б) разные сроки размножения;</a:t>
            </a:r>
          </a:p>
          <a:p>
            <a:r>
              <a:rPr lang="ru-RU" dirty="0"/>
              <a:t>в) различия в строении половых органов;</a:t>
            </a:r>
          </a:p>
          <a:p>
            <a:r>
              <a:rPr lang="ru-RU" dirty="0"/>
              <a:t>г) нежизнеспособность или стерильность гибридов;</a:t>
            </a:r>
          </a:p>
          <a:p>
            <a:r>
              <a:rPr lang="ru-RU" dirty="0"/>
              <a:t>д) разные ритуалы «ухаживания» в период размножения.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4)  Вид представляет собой генетически относительно изолированную систему, что доказывает реальность существования видов в природе.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77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-tmb-0x" descr="http://im3-tub-ru.yandex.net/i?id=369782613-32-7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366" y="4209070"/>
            <a:ext cx="4027462" cy="2485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лебедь-шипун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74" r="8778" b="14365"/>
          <a:stretch/>
        </p:blipFill>
        <p:spPr bwMode="auto">
          <a:xfrm>
            <a:off x="4644009" y="1331082"/>
            <a:ext cx="3528392" cy="2661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-main-pic" descr="Картинка 2 из 7008">
            <a:hlinkClick r:id="rId4" tgtFrame="_blank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92488"/>
            <a:ext cx="4211961" cy="2748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im8-tub-ru.yandex.net/i?id=340754812-51-72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00200"/>
            <a:ext cx="2160240" cy="25922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  <a:latin typeface="Segoe Script" pitchFamily="34" charset="0"/>
              </a:rPr>
              <a:t/>
            </a:r>
            <a:br>
              <a:rPr lang="ru-RU" sz="3200" i="1" dirty="0" smtClean="0">
                <a:solidFill>
                  <a:srgbClr val="FF0000"/>
                </a:solidFill>
                <a:latin typeface="Segoe Script" pitchFamily="34" charset="0"/>
              </a:rPr>
            </a:br>
            <a:r>
              <a:rPr lang="ru-RU" sz="3200" i="1" dirty="0" smtClean="0">
                <a:solidFill>
                  <a:srgbClr val="FF0000"/>
                </a:solidFill>
                <a:latin typeface="Segoe Script" pitchFamily="34" charset="0"/>
              </a:rPr>
              <a:t>- </a:t>
            </a:r>
            <a:r>
              <a:rPr lang="ru-RU" sz="3200" i="1" dirty="0">
                <a:solidFill>
                  <a:srgbClr val="FF0000"/>
                </a:solidFill>
                <a:latin typeface="Segoe Script" pitchFamily="34" charset="0"/>
              </a:rPr>
              <a:t>Какие критерии вида использованы при описании животных?</a:t>
            </a:r>
            <a:r>
              <a:rPr lang="ru-RU" sz="3200" dirty="0">
                <a:solidFill>
                  <a:srgbClr val="FF0000"/>
                </a:solidFill>
                <a:latin typeface="Segoe Script" pitchFamily="34" charset="0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Segoe Script" pitchFamily="34" charset="0"/>
              </a:rPr>
            </a:br>
            <a:endParaRPr lang="ru-RU" sz="3200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Ласточка береговая</a:t>
            </a:r>
          </a:p>
          <a:p>
            <a:endParaRPr lang="ru-RU" sz="2000" dirty="0">
              <a:solidFill>
                <a:schemeClr val="bg1"/>
              </a:solidFill>
            </a:endParaRP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endParaRPr lang="ru-RU" sz="2000" dirty="0">
              <a:solidFill>
                <a:schemeClr val="bg1"/>
              </a:solidFill>
            </a:endParaRP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endParaRPr lang="ru-RU" sz="2000" dirty="0">
              <a:solidFill>
                <a:schemeClr val="bg1"/>
              </a:solidFill>
            </a:endParaRP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         Ласточка городская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sz="1800" b="1" dirty="0" smtClean="0">
                <a:solidFill>
                  <a:schemeClr val="bg1"/>
                </a:solidFill>
              </a:rPr>
              <a:t>                      Лебедь шипун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chemeClr val="bg1"/>
                </a:solidFill>
              </a:rPr>
              <a:t>        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                         Лебедь малый или    			тундровый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49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Segoe Script" pitchFamily="34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Segoe Script" pitchFamily="34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Segoe Script" pitchFamily="34" charset="0"/>
              </a:rPr>
              <a:t>По </a:t>
            </a:r>
            <a:r>
              <a:rPr lang="ru-RU" sz="3600" dirty="0">
                <a:solidFill>
                  <a:srgbClr val="FF0000"/>
                </a:solidFill>
                <a:latin typeface="Segoe Script" pitchFamily="34" charset="0"/>
              </a:rPr>
              <a:t>каким </a:t>
            </a:r>
            <a:r>
              <a:rPr lang="ru-RU" sz="3600" dirty="0" smtClean="0">
                <a:solidFill>
                  <a:srgbClr val="FF0000"/>
                </a:solidFill>
                <a:latin typeface="Segoe Script" pitchFamily="34" charset="0"/>
              </a:rPr>
              <a:t>критериям </a:t>
            </a:r>
            <a:r>
              <a:rPr lang="ru-RU" sz="3600" dirty="0">
                <a:solidFill>
                  <a:srgbClr val="FF0000"/>
                </a:solidFill>
                <a:latin typeface="Segoe Script" pitchFamily="34" charset="0"/>
              </a:rPr>
              <a:t>можно различить особей разного вида?</a:t>
            </a:r>
            <a:br>
              <a:rPr lang="ru-RU" sz="3600" dirty="0">
                <a:solidFill>
                  <a:srgbClr val="FF0000"/>
                </a:solidFill>
                <a:latin typeface="Segoe Script" pitchFamily="34" charset="0"/>
              </a:rPr>
            </a:br>
            <a:endParaRPr lang="ru-RU" sz="3600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3200" b="1" i="1" u="sng" dirty="0" smtClean="0">
                <a:solidFill>
                  <a:srgbClr val="002060"/>
                </a:solidFill>
                <a:latin typeface="Segoe Script" pitchFamily="34" charset="0"/>
              </a:rPr>
              <a:t>морфологический__</a:t>
            </a:r>
            <a:endParaRPr lang="ru-RU" sz="3200" b="1" i="1" u="sng" dirty="0">
              <a:solidFill>
                <a:srgbClr val="002060"/>
              </a:solidFill>
              <a:latin typeface="Segoe Script" pitchFamily="34" charset="0"/>
            </a:endParaRPr>
          </a:p>
          <a:p>
            <a:pPr algn="ctr"/>
            <a:r>
              <a:rPr lang="ru-RU" sz="3200" b="1" i="1" u="sng" dirty="0" smtClean="0">
                <a:solidFill>
                  <a:srgbClr val="002060"/>
                </a:solidFill>
                <a:latin typeface="Segoe Script" pitchFamily="34" charset="0"/>
              </a:rPr>
              <a:t>_генетический</a:t>
            </a:r>
          </a:p>
          <a:p>
            <a:pPr algn="ctr"/>
            <a:r>
              <a:rPr lang="ru-RU" sz="3200" b="1" i="1" u="sng" dirty="0" smtClean="0">
                <a:solidFill>
                  <a:srgbClr val="002060"/>
                </a:solidFill>
                <a:latin typeface="Segoe Script" pitchFamily="34" charset="0"/>
              </a:rPr>
              <a:t>_физиологический</a:t>
            </a:r>
          </a:p>
          <a:p>
            <a:pPr algn="ctr"/>
            <a:r>
              <a:rPr lang="ru-RU" sz="3200" b="1" i="1" u="sng" dirty="0" smtClean="0">
                <a:solidFill>
                  <a:srgbClr val="002060"/>
                </a:solidFill>
                <a:latin typeface="Segoe Script" pitchFamily="34" charset="0"/>
              </a:rPr>
              <a:t>_экологический_</a:t>
            </a:r>
          </a:p>
          <a:p>
            <a:pPr algn="ctr"/>
            <a:r>
              <a:rPr lang="ru-RU" sz="3200" b="1" i="1" u="sng" dirty="0" smtClean="0">
                <a:solidFill>
                  <a:srgbClr val="002060"/>
                </a:solidFill>
                <a:latin typeface="Segoe Script" pitchFamily="34" charset="0"/>
              </a:rPr>
              <a:t>_географический</a:t>
            </a:r>
          </a:p>
          <a:p>
            <a:pPr algn="ctr"/>
            <a:r>
              <a:rPr lang="ru-RU" sz="3200" b="1" i="1" u="sng" dirty="0" smtClean="0">
                <a:solidFill>
                  <a:srgbClr val="002060"/>
                </a:solidFill>
                <a:latin typeface="Segoe Script" pitchFamily="34" charset="0"/>
              </a:rPr>
              <a:t>_биохимический</a:t>
            </a:r>
          </a:p>
          <a:p>
            <a:pPr algn="ctr"/>
            <a:r>
              <a:rPr lang="ru-RU" sz="3200" b="1" i="1" u="sng" dirty="0" smtClean="0">
                <a:solidFill>
                  <a:srgbClr val="002060"/>
                </a:solidFill>
                <a:latin typeface="Segoe Script" pitchFamily="34" charset="0"/>
              </a:rPr>
              <a:t>__исторический_</a:t>
            </a:r>
          </a:p>
          <a:p>
            <a:pPr algn="ctr"/>
            <a:r>
              <a:rPr lang="ru-RU" sz="3200" b="1" i="1" u="sng" dirty="0" smtClean="0">
                <a:solidFill>
                  <a:srgbClr val="002060"/>
                </a:solidFill>
                <a:latin typeface="Segoe Script" pitchFamily="34" charset="0"/>
              </a:rPr>
              <a:t>этологический</a:t>
            </a:r>
            <a:endParaRPr lang="ru-RU" sz="3200" b="1" i="1" u="sng" dirty="0">
              <a:solidFill>
                <a:srgbClr val="002060"/>
              </a:solidFill>
              <a:latin typeface="Segoe Script" pitchFamily="34" charset="0"/>
            </a:endParaRPr>
          </a:p>
          <a:p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99811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Segoe Script" pitchFamily="34" charset="0"/>
              </a:rPr>
              <a:t>д/з</a:t>
            </a:r>
            <a:endParaRPr lang="ru-RU" sz="6000" dirty="0">
              <a:solidFill>
                <a:srgbClr val="FF0000"/>
              </a:solidFill>
              <a:latin typeface="Segoe Script" pitchFamily="34" charset="0"/>
            </a:endParaRPr>
          </a:p>
        </p:txBody>
      </p:sp>
      <p:pic>
        <p:nvPicPr>
          <p:cNvPr id="4" name="Рисунок 1" descr="Рисунок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795" y="2935316"/>
            <a:ext cx="4672013" cy="389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2060848"/>
            <a:ext cx="579197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dirty="0" smtClean="0">
              <a:latin typeface="Segoe Script" pitchFamily="34" charset="0"/>
            </a:endParaRPr>
          </a:p>
          <a:p>
            <a:r>
              <a:rPr lang="ru-RU" sz="2000" b="1" dirty="0" smtClean="0">
                <a:latin typeface="Segoe Script" pitchFamily="34" charset="0"/>
              </a:rPr>
              <a:t>§,</a:t>
            </a:r>
            <a:r>
              <a:rPr lang="ru-RU" sz="2000" dirty="0" smtClean="0">
                <a:latin typeface="Segoe Script" pitchFamily="34" charset="0"/>
              </a:rPr>
              <a:t> вопросы после параграфа, термины.</a:t>
            </a:r>
          </a:p>
          <a:p>
            <a:endParaRPr lang="ru-RU" sz="2000" dirty="0" smtClean="0">
              <a:latin typeface="Segoe Script" pitchFamily="34" charset="0"/>
            </a:endParaRPr>
          </a:p>
          <a:p>
            <a:endParaRPr lang="ru-RU" sz="2000" dirty="0">
              <a:latin typeface="Segoe Script" pitchFamily="34" charset="0"/>
            </a:endParaRPr>
          </a:p>
          <a:p>
            <a:endParaRPr lang="ru-RU" sz="2000" dirty="0" smtClean="0">
              <a:latin typeface="Segoe Script" pitchFamily="34" charset="0"/>
            </a:endParaRPr>
          </a:p>
          <a:p>
            <a:endParaRPr lang="ru-RU" sz="2000" dirty="0" smtClean="0">
              <a:latin typeface="Segoe Script" pitchFamily="34" charset="0"/>
            </a:endParaRPr>
          </a:p>
          <a:p>
            <a:r>
              <a:rPr lang="ru-RU" sz="2000" dirty="0" smtClean="0">
                <a:latin typeface="Segoe Script" pitchFamily="34" charset="0"/>
              </a:rPr>
              <a:t>Подготовить сообщение: </a:t>
            </a:r>
            <a:r>
              <a:rPr lang="ru-RU" sz="2000" b="1" dirty="0" smtClean="0">
                <a:latin typeface="Segoe Script" pitchFamily="34" charset="0"/>
              </a:rPr>
              <a:t>«Правда ли,</a:t>
            </a:r>
          </a:p>
          <a:p>
            <a:r>
              <a:rPr lang="ru-RU" sz="2000" b="1" dirty="0" smtClean="0">
                <a:latin typeface="Segoe Script" pitchFamily="34" charset="0"/>
              </a:rPr>
              <a:t>Что ворон – это муж вороны?»</a:t>
            </a:r>
            <a:endParaRPr lang="ru-RU" sz="2000" b="1" dirty="0">
              <a:latin typeface="Segoe Script" pitchFamily="34" charset="0"/>
            </a:endParaRPr>
          </a:p>
          <a:p>
            <a:endParaRPr lang="ru-RU" sz="2000" dirty="0" smtClean="0">
              <a:latin typeface="Segoe Script" pitchFamily="34" charset="0"/>
            </a:endParaRPr>
          </a:p>
          <a:p>
            <a:endParaRPr lang="ru-RU" sz="2000" dirty="0">
              <a:latin typeface="Segoe Script" pitchFamily="34" charset="0"/>
            </a:endParaRPr>
          </a:p>
          <a:p>
            <a:endParaRPr lang="ru-RU" sz="2000" dirty="0" smtClean="0">
              <a:latin typeface="Segoe Script" pitchFamily="34" charset="0"/>
            </a:endParaRPr>
          </a:p>
          <a:p>
            <a:r>
              <a:rPr lang="ru-RU" sz="2000" dirty="0" smtClean="0">
                <a:latin typeface="Segoe Script" pitchFamily="34" charset="0"/>
              </a:rPr>
              <a:t>Приведите конкретные примеры </a:t>
            </a:r>
          </a:p>
          <a:p>
            <a:pPr algn="ctr"/>
            <a:r>
              <a:rPr lang="ru-RU" sz="2000" b="1" dirty="0" smtClean="0">
                <a:latin typeface="Segoe Script" pitchFamily="34" charset="0"/>
              </a:rPr>
              <a:t>Географического</a:t>
            </a:r>
          </a:p>
          <a:p>
            <a:pPr algn="ctr"/>
            <a:r>
              <a:rPr lang="ru-RU" sz="2000" b="1" dirty="0" smtClean="0">
                <a:latin typeface="Segoe Script" pitchFamily="34" charset="0"/>
              </a:rPr>
              <a:t>Экологического</a:t>
            </a:r>
          </a:p>
          <a:p>
            <a:pPr algn="ctr"/>
            <a:r>
              <a:rPr lang="ru-RU" sz="2000" b="1" dirty="0" smtClean="0">
                <a:latin typeface="Segoe Script" pitchFamily="34" charset="0"/>
              </a:rPr>
              <a:t>Этологического критериев</a:t>
            </a:r>
            <a:r>
              <a:rPr lang="ru-RU" sz="2000" dirty="0" smtClean="0">
                <a:latin typeface="Segoe Script" pitchFamily="34" charset="0"/>
              </a:rPr>
              <a:t>.     </a:t>
            </a:r>
            <a:endParaRPr lang="ru-RU" sz="2000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5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  <a:latin typeface="Segoe Script" pitchFamily="34" charset="0"/>
              </a:rPr>
              <a:t>Цели:</a:t>
            </a:r>
            <a:endParaRPr lang="ru-RU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сформировать понятия «вид» и «критерии вида</a:t>
            </a:r>
            <a:r>
              <a:rPr lang="ru-RU" dirty="0" smtClean="0">
                <a:solidFill>
                  <a:srgbClr val="7030A0"/>
                </a:solidFill>
                <a:latin typeface="Segoe Script" pitchFamily="34" charset="0"/>
              </a:rPr>
              <a:t>»;</a:t>
            </a:r>
          </a:p>
          <a:p>
            <a:pPr marL="0" indent="0">
              <a:buNone/>
            </a:pPr>
            <a:endParaRPr lang="ru-RU" dirty="0" smtClean="0">
              <a:solidFill>
                <a:srgbClr val="7030A0"/>
              </a:solidFill>
              <a:latin typeface="Segoe Script" pitchFamily="34" charset="0"/>
            </a:endParaRPr>
          </a:p>
          <a:p>
            <a:r>
              <a:rPr lang="ru-RU" dirty="0" smtClean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показать механизмы репродуктивной изоляции в </a:t>
            </a:r>
            <a:r>
              <a:rPr lang="ru-RU" dirty="0" smtClean="0">
                <a:solidFill>
                  <a:srgbClr val="7030A0"/>
                </a:solidFill>
                <a:latin typeface="Segoe Script" pitchFamily="34" charset="0"/>
              </a:rPr>
              <a:t>природе;</a:t>
            </a:r>
          </a:p>
          <a:p>
            <a:pPr marL="0" indent="0">
              <a:buNone/>
            </a:pPr>
            <a:endParaRPr lang="ru-RU" dirty="0" smtClean="0">
              <a:solidFill>
                <a:srgbClr val="7030A0"/>
              </a:solidFill>
              <a:latin typeface="Segoe Script" pitchFamily="34" charset="0"/>
            </a:endParaRPr>
          </a:p>
          <a:p>
            <a:r>
              <a:rPr lang="ru-RU" dirty="0" smtClean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продолжить формирование умений давать морфологическое описание растений, работать с текстами</a:t>
            </a:r>
            <a:r>
              <a:rPr lang="ru-RU" dirty="0" smtClean="0">
                <a:solidFill>
                  <a:srgbClr val="7030A0"/>
                </a:solidFill>
                <a:latin typeface="Segoe Script" pitchFamily="34" charset="0"/>
              </a:rPr>
              <a:t>,</a:t>
            </a:r>
          </a:p>
          <a:p>
            <a:pPr marL="0" indent="0">
              <a:buNone/>
            </a:pPr>
            <a:endParaRPr lang="ru-RU" dirty="0" smtClean="0">
              <a:solidFill>
                <a:srgbClr val="7030A0"/>
              </a:solidFill>
              <a:latin typeface="Segoe Script" pitchFamily="34" charset="0"/>
            </a:endParaRPr>
          </a:p>
          <a:p>
            <a:r>
              <a:rPr lang="ru-RU" dirty="0" smtClean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составлять таблицы, анализировать, </a:t>
            </a:r>
            <a:endParaRPr lang="ru-RU" dirty="0" smtClean="0">
              <a:solidFill>
                <a:srgbClr val="7030A0"/>
              </a:solidFill>
              <a:latin typeface="Segoe Script" pitchFamily="34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  <a:latin typeface="Segoe Script" pitchFamily="34" charset="0"/>
              </a:rPr>
              <a:t>     формулировать </a:t>
            </a:r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выводы.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53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9304150" cy="10064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Источники информации: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Понамарева И.Н., Корнилова О.А., </a:t>
            </a:r>
            <a:r>
              <a:rPr lang="ru-RU" dirty="0" err="1" smtClean="0"/>
              <a:t>Лощилина</a:t>
            </a:r>
            <a:r>
              <a:rPr lang="ru-RU" dirty="0" smtClean="0"/>
              <a:t> Т.Е.</a:t>
            </a:r>
          </a:p>
          <a:p>
            <a:r>
              <a:rPr lang="ru-RU" dirty="0" smtClean="0"/>
              <a:t>Общая биология: Учебник для учащихся 10 класса общеобразовательных</a:t>
            </a:r>
          </a:p>
          <a:p>
            <a:r>
              <a:rPr lang="ru-RU" dirty="0" smtClean="0"/>
              <a:t> учреждений / под ред. Проф. И.Н. Понамаревой. – М.: </a:t>
            </a:r>
            <a:r>
              <a:rPr lang="ru-RU" dirty="0" err="1" smtClean="0"/>
              <a:t>Вентана</a:t>
            </a:r>
            <a:r>
              <a:rPr lang="ru-RU" dirty="0" smtClean="0"/>
              <a:t> – Граф, 2010.</a:t>
            </a:r>
          </a:p>
          <a:p>
            <a:r>
              <a:rPr lang="ru-RU" dirty="0" smtClean="0"/>
              <a:t>2. Сухорукова Л.Н. </a:t>
            </a:r>
          </a:p>
          <a:p>
            <a:r>
              <a:rPr lang="ru-RU" dirty="0" smtClean="0"/>
              <a:t>Биология. Живые системы и экосистемы. 9 </a:t>
            </a:r>
            <a:r>
              <a:rPr lang="ru-RU" dirty="0" err="1" smtClean="0"/>
              <a:t>класс:учеб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 / Л.Н. Сухорукова, В.С. Кучменко;</a:t>
            </a:r>
          </a:p>
          <a:p>
            <a:r>
              <a:rPr lang="ru-RU" dirty="0" err="1" smtClean="0"/>
              <a:t>Рс</a:t>
            </a:r>
            <a:r>
              <a:rPr lang="ru-RU" dirty="0" smtClean="0"/>
              <a:t>. Акад. Наук, Рос. Акад. Образования, изд-во «Просвещение».</a:t>
            </a:r>
          </a:p>
          <a:p>
            <a:r>
              <a:rPr lang="ru-RU" dirty="0" smtClean="0"/>
              <a:t> М.: Просвещение, 2010.</a:t>
            </a:r>
          </a:p>
          <a:p>
            <a:r>
              <a:rPr lang="ru-RU" dirty="0" smtClean="0"/>
              <a:t>3. Пепеляева О.А., </a:t>
            </a:r>
            <a:r>
              <a:rPr lang="ru-RU" dirty="0" err="1" smtClean="0"/>
              <a:t>Сунцова</a:t>
            </a:r>
            <a:r>
              <a:rPr lang="ru-RU" dirty="0" smtClean="0"/>
              <a:t> И.В.</a:t>
            </a:r>
          </a:p>
          <a:p>
            <a:r>
              <a:rPr lang="ru-RU" dirty="0" smtClean="0"/>
              <a:t>Поурочные разработки по общей биологии: 9 класс. – М.: ВАКО,2006.</a:t>
            </a:r>
          </a:p>
          <a:p>
            <a:r>
              <a:rPr lang="ru-RU" dirty="0" smtClean="0"/>
              <a:t>4. Ресурсы интернет:</a:t>
            </a:r>
          </a:p>
          <a:p>
            <a:r>
              <a:rPr lang="en-US" dirty="0" err="1" smtClean="0"/>
              <a:t>htt</a:t>
            </a:r>
            <a:r>
              <a:rPr lang="en-US" dirty="0" smtClean="0"/>
              <a:t>:  // </a:t>
            </a:r>
            <a:r>
              <a:rPr lang="en-US" dirty="0" smtClean="0">
                <a:hlinkClick r:id="rId2"/>
              </a:rPr>
              <a:t>www.smedia.rs/vesti/slike/news_4763/:jpq</a:t>
            </a:r>
            <a:endParaRPr lang="en-US" dirty="0" smtClean="0"/>
          </a:p>
          <a:p>
            <a:r>
              <a:rPr lang="en-US" dirty="0" err="1" smtClean="0"/>
              <a:t>htt</a:t>
            </a:r>
            <a:r>
              <a:rPr lang="en-US" dirty="0" smtClean="0"/>
              <a:t>: // images.yandex.ru/</a:t>
            </a:r>
            <a:r>
              <a:rPr lang="en-US" dirty="0" err="1" smtClean="0"/>
              <a:t>yandstarch?p</a:t>
            </a:r>
            <a:r>
              <a:rPr lang="en-US" dirty="0" smtClean="0"/>
              <a:t>=3</a:t>
            </a:r>
          </a:p>
          <a:p>
            <a:r>
              <a:rPr lang="en-US" dirty="0" err="1" smtClean="0"/>
              <a:t>htt</a:t>
            </a:r>
            <a:r>
              <a:rPr lang="en-US" dirty="0" smtClean="0"/>
              <a:t>: // images.yandex.ru/</a:t>
            </a:r>
            <a:r>
              <a:rPr lang="en-US" dirty="0" err="1" smtClean="0"/>
              <a:t>yandstarch?p</a:t>
            </a:r>
            <a:r>
              <a:rPr lang="en-US" dirty="0" smtClean="0"/>
              <a:t>=6</a:t>
            </a:r>
          </a:p>
          <a:p>
            <a:r>
              <a:rPr lang="en-US" dirty="0" err="1" smtClean="0"/>
              <a:t>htt</a:t>
            </a:r>
            <a:r>
              <a:rPr lang="en-US" dirty="0" smtClean="0"/>
              <a:t>: // images.yandex.ru/</a:t>
            </a:r>
            <a:r>
              <a:rPr lang="en-US" dirty="0" err="1" smtClean="0"/>
              <a:t>yandstarch?p</a:t>
            </a:r>
            <a:r>
              <a:rPr lang="en-US" dirty="0" smtClean="0"/>
              <a:t>=4</a:t>
            </a:r>
          </a:p>
          <a:p>
            <a:r>
              <a:rPr lang="en-US" dirty="0" err="1" smtClean="0"/>
              <a:t>htt</a:t>
            </a:r>
            <a:r>
              <a:rPr lang="en-US" dirty="0" smtClean="0"/>
              <a:t>: // images.yandex.ru/</a:t>
            </a:r>
            <a:r>
              <a:rPr lang="en-US" dirty="0" err="1" smtClean="0"/>
              <a:t>yandstarch?p</a:t>
            </a:r>
            <a:r>
              <a:rPr lang="en-US" dirty="0" smtClean="0"/>
              <a:t>=2</a:t>
            </a:r>
          </a:p>
          <a:p>
            <a:r>
              <a:rPr lang="en-US" dirty="0" err="1" smtClean="0"/>
              <a:t>htt</a:t>
            </a:r>
            <a:r>
              <a:rPr lang="en-US" dirty="0" smtClean="0"/>
              <a:t>: // images.yandex.ru/</a:t>
            </a:r>
            <a:r>
              <a:rPr lang="en-US" dirty="0" err="1" smtClean="0"/>
              <a:t>yandstarch?p</a:t>
            </a:r>
            <a:r>
              <a:rPr lang="en-US" dirty="0" smtClean="0"/>
              <a:t>=14</a:t>
            </a:r>
          </a:p>
          <a:p>
            <a:r>
              <a:rPr lang="en-US" dirty="0" err="1" smtClean="0"/>
              <a:t>htt</a:t>
            </a:r>
            <a:r>
              <a:rPr lang="en-US" dirty="0" smtClean="0"/>
              <a:t>: // images.yandex.ru/</a:t>
            </a:r>
            <a:r>
              <a:rPr lang="en-US" dirty="0" err="1" smtClean="0"/>
              <a:t>yandstarch?p</a:t>
            </a:r>
            <a:r>
              <a:rPr lang="en-US" dirty="0" smtClean="0"/>
              <a:t>=15</a:t>
            </a:r>
          </a:p>
          <a:p>
            <a:r>
              <a:rPr lang="en-US" dirty="0" err="1"/>
              <a:t>h</a:t>
            </a:r>
            <a:r>
              <a:rPr lang="en-US" dirty="0" err="1" smtClean="0"/>
              <a:t>tt</a:t>
            </a:r>
            <a:r>
              <a:rPr lang="en-US" dirty="0" smtClean="0"/>
              <a:t>: // images.yandex.ru/</a:t>
            </a:r>
            <a:r>
              <a:rPr lang="en-US" dirty="0" err="1" smtClean="0"/>
              <a:t>yandstarch?p</a:t>
            </a:r>
            <a:r>
              <a:rPr lang="en-US" dirty="0" smtClean="0"/>
              <a:t>=18</a:t>
            </a:r>
          </a:p>
          <a:p>
            <a:r>
              <a:rPr lang="en-US" dirty="0" err="1"/>
              <a:t>h</a:t>
            </a:r>
            <a:r>
              <a:rPr lang="en-US" dirty="0" err="1" smtClean="0"/>
              <a:t>tt</a:t>
            </a:r>
            <a:r>
              <a:rPr lang="en-US" dirty="0" smtClean="0"/>
              <a:t>: // images.yandex.ru/</a:t>
            </a:r>
            <a:r>
              <a:rPr lang="en-US" dirty="0" err="1" smtClean="0"/>
              <a:t>yandstarch?p</a:t>
            </a:r>
            <a:r>
              <a:rPr lang="en-US" dirty="0" smtClean="0"/>
              <a:t>=5</a:t>
            </a:r>
          </a:p>
          <a:p>
            <a:r>
              <a:rPr lang="en-US" dirty="0" err="1"/>
              <a:t>h</a:t>
            </a:r>
            <a:r>
              <a:rPr lang="en-US" dirty="0" err="1" smtClean="0"/>
              <a:t>tt</a:t>
            </a:r>
            <a:r>
              <a:rPr lang="en-US" dirty="0" smtClean="0"/>
              <a:t>: / zoomuseum.net/images/birds/</a:t>
            </a:r>
            <a:r>
              <a:rPr lang="en-US" dirty="0" err="1" smtClean="0"/>
              <a:t>lastochka_gorjpg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800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latin typeface="Segoe Script" pitchFamily="34" charset="0"/>
              </a:rPr>
              <a:t/>
            </a:r>
            <a:br>
              <a:rPr lang="ru-RU" sz="9600" dirty="0" smtClean="0">
                <a:solidFill>
                  <a:srgbClr val="FF0000"/>
                </a:solidFill>
                <a:latin typeface="Segoe Script" pitchFamily="34" charset="0"/>
              </a:rPr>
            </a:br>
            <a:r>
              <a:rPr lang="ru-RU" sz="9600" dirty="0">
                <a:solidFill>
                  <a:srgbClr val="FF0000"/>
                </a:solidFill>
                <a:latin typeface="Segoe Script" pitchFamily="34" charset="0"/>
              </a:rPr>
              <a:t/>
            </a:r>
            <a:br>
              <a:rPr lang="ru-RU" sz="9600" dirty="0">
                <a:solidFill>
                  <a:srgbClr val="FF0000"/>
                </a:solidFill>
                <a:latin typeface="Segoe Script" pitchFamily="34" charset="0"/>
              </a:rPr>
            </a:br>
            <a:r>
              <a:rPr lang="ru-RU" sz="9600" dirty="0">
                <a:solidFill>
                  <a:srgbClr val="FF0000"/>
                </a:solidFill>
                <a:latin typeface="Segoe Script" pitchFamily="34" charset="0"/>
              </a:rPr>
              <a:t/>
            </a:r>
            <a:br>
              <a:rPr lang="ru-RU" sz="9600" dirty="0">
                <a:solidFill>
                  <a:srgbClr val="FF0000"/>
                </a:solidFill>
                <a:latin typeface="Segoe Script" pitchFamily="34" charset="0"/>
              </a:rPr>
            </a:br>
            <a:r>
              <a:rPr lang="ru-RU" sz="9600" dirty="0" smtClean="0">
                <a:solidFill>
                  <a:srgbClr val="FF0000"/>
                </a:solidFill>
                <a:latin typeface="Segoe Script" pitchFamily="34" charset="0"/>
              </a:rPr>
              <a:t>Спасибо за </a:t>
            </a:r>
            <a:r>
              <a:rPr lang="ru-RU" sz="8800" dirty="0" smtClean="0">
                <a:solidFill>
                  <a:srgbClr val="FF0000"/>
                </a:solidFill>
                <a:latin typeface="Segoe Script" pitchFamily="34" charset="0"/>
              </a:rPr>
              <a:t>внимание</a:t>
            </a:r>
            <a:endParaRPr lang="ru-RU" sz="8800" dirty="0">
              <a:solidFill>
                <a:srgbClr val="FF0000"/>
              </a:solidFill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42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Segoe Script" pitchFamily="34" charset="0"/>
              </a:rPr>
              <a:t>Задание №1</a:t>
            </a:r>
            <a:endParaRPr lang="ru-RU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>
              <a:latin typeface="Segoe Script" pitchFamily="34" charset="0"/>
            </a:endParaRPr>
          </a:p>
          <a:p>
            <a:pPr algn="ctr"/>
            <a:endParaRPr lang="ru-RU" dirty="0">
              <a:latin typeface="Segoe Script" pitchFamily="34" charset="0"/>
            </a:endParaRPr>
          </a:p>
          <a:p>
            <a:pPr algn="ctr"/>
            <a:r>
              <a:rPr lang="ru-RU" dirty="0" smtClean="0">
                <a:latin typeface="Segoe Script" pitchFamily="34" charset="0"/>
              </a:rPr>
              <a:t>Назовите </a:t>
            </a:r>
            <a:r>
              <a:rPr lang="ru-RU" dirty="0">
                <a:latin typeface="Segoe Script" pitchFamily="34" charset="0"/>
              </a:rPr>
              <a:t>знакомые вам виды растений и животных, обитающих рядом с вашим домом или школой.</a:t>
            </a:r>
          </a:p>
          <a:p>
            <a:pPr algn="ctr"/>
            <a:endParaRPr lang="ru-RU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23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лые медведи">
            <a:hlinkClick r:id="rId2" tgtFrame="&quot;_blank&quot;" tooltip="&quot;Белые медведи&quot;"/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5" t="23910" r="13198" b="10438"/>
          <a:stretch/>
        </p:blipFill>
        <p:spPr bwMode="auto">
          <a:xfrm>
            <a:off x="4106091" y="2504994"/>
            <a:ext cx="5004048" cy="4320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-main-pic" descr="Картинка 5 из 50050">
            <a:hlinkClick r:id="rId4" tgtFrame="_blank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7371"/>
            <a:ext cx="4890120" cy="33829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493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8520" y="1268760"/>
            <a:ext cx="913107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dirty="0" smtClean="0">
              <a:latin typeface="Segoe Script" pitchFamily="34" charset="0"/>
            </a:endParaRPr>
          </a:p>
          <a:p>
            <a:pPr algn="ctr"/>
            <a:r>
              <a:rPr lang="ru-RU" sz="4400" b="1" i="1" dirty="0">
                <a:latin typeface="Segoe Script" pitchFamily="34" charset="0"/>
              </a:rPr>
              <a:t>В указанном списке животных подсчитайте </a:t>
            </a:r>
            <a:r>
              <a:rPr lang="ru-RU" sz="4400" b="1" i="1" dirty="0" smtClean="0">
                <a:latin typeface="Segoe Script" pitchFamily="34" charset="0"/>
              </a:rPr>
              <a:t>количество</a:t>
            </a:r>
          </a:p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sz="6000" b="1" dirty="0">
                <a:solidFill>
                  <a:srgbClr val="C00000"/>
                </a:solidFill>
                <a:latin typeface="Segoe Script" pitchFamily="34" charset="0"/>
              </a:rPr>
              <a:t>особей</a:t>
            </a:r>
            <a:r>
              <a:rPr lang="ru-RU" sz="6000" b="1" dirty="0" smtClean="0">
                <a:solidFill>
                  <a:srgbClr val="C00000"/>
                </a:solidFill>
                <a:latin typeface="Segoe Script" pitchFamily="34" charset="0"/>
              </a:rPr>
              <a:t>,</a:t>
            </a:r>
          </a:p>
          <a:p>
            <a:pPr algn="ctr"/>
            <a:r>
              <a:rPr lang="ru-RU" sz="6000" b="1" dirty="0" smtClean="0">
                <a:latin typeface="Segoe Script" pitchFamily="34" charset="0"/>
              </a:rPr>
              <a:t> </a:t>
            </a:r>
            <a:r>
              <a:rPr lang="ru-RU" sz="6000" b="1" dirty="0" smtClean="0">
                <a:solidFill>
                  <a:srgbClr val="FFC000"/>
                </a:solidFill>
                <a:latin typeface="Segoe Script" pitchFamily="34" charset="0"/>
              </a:rPr>
              <a:t>видов</a:t>
            </a:r>
          </a:p>
          <a:p>
            <a:pPr algn="ctr"/>
            <a:r>
              <a:rPr lang="ru-RU" sz="6000" b="1" dirty="0" smtClean="0">
                <a:latin typeface="Segoe Script" pitchFamily="34" charset="0"/>
              </a:rPr>
              <a:t> </a:t>
            </a:r>
            <a:r>
              <a:rPr lang="ru-RU" sz="6000" b="1" dirty="0">
                <a:solidFill>
                  <a:srgbClr val="002060"/>
                </a:solidFill>
                <a:latin typeface="Segoe Script" pitchFamily="34" charset="0"/>
              </a:rPr>
              <a:t>и родов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9072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Segoe Script" pitchFamily="34" charset="0"/>
              </a:rPr>
              <a:t/>
            </a:r>
            <a:br>
              <a:rPr lang="ru-RU" sz="5400" b="1" dirty="0" smtClean="0">
                <a:solidFill>
                  <a:srgbClr val="FF0000"/>
                </a:solidFill>
                <a:latin typeface="Segoe Script" pitchFamily="34" charset="0"/>
              </a:rPr>
            </a:br>
            <a:r>
              <a:rPr lang="ru-RU" sz="5400" b="1" dirty="0" smtClean="0">
                <a:solidFill>
                  <a:srgbClr val="FF0000"/>
                </a:solidFill>
                <a:latin typeface="Segoe Script" pitchFamily="34" charset="0"/>
              </a:rPr>
              <a:t>Задание </a:t>
            </a:r>
            <a:r>
              <a:rPr lang="ru-RU" sz="5400" b="1" dirty="0">
                <a:solidFill>
                  <a:srgbClr val="FF0000"/>
                </a:solidFill>
                <a:latin typeface="Segoe Script" pitchFamily="34" charset="0"/>
              </a:rPr>
              <a:t>№3</a:t>
            </a:r>
            <a:br>
              <a:rPr lang="ru-RU" sz="5400" b="1" dirty="0">
                <a:solidFill>
                  <a:srgbClr val="FF0000"/>
                </a:solidFill>
                <a:latin typeface="Segoe Script" pitchFamily="34" charset="0"/>
              </a:rPr>
            </a:b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802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еж обыкновенный фото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58"/>
            <a:ext cx="3635896" cy="25111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im6-tub-ru.yandex.net/i?id=234715450-49-72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295" y="71585"/>
            <a:ext cx="2880320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im7-tub-ru.yandex.net/i?id=525958718-06-72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84136"/>
            <a:ext cx="2138450" cy="2304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://im6-tub-ru.yandex.net/i?id=490001393-62-72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25208"/>
            <a:ext cx="2756772" cy="230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://im2-tub-ru.yandex.net/i?id=65773187-25-72">
            <a:hlinkClick r:id="rId9"/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25208"/>
            <a:ext cx="1979712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-main-pic" descr="Картинка 5 из 50050">
            <a:hlinkClick r:id="rId11" tgtFrame="_blank"/>
          </p:cNvPr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269" y="2483337"/>
            <a:ext cx="3240360" cy="23021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ttp://im8-tub-ru.yandex.net/i?id=434688508-20-72">
            <a:hlinkClick r:id="rId13"/>
          </p:cNvPr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556" y="4925558"/>
            <a:ext cx="1853503" cy="1932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://im7-tub-ru.yandex.net/i?id=431926850-70-72">
            <a:hlinkClick r:id="rId15"/>
          </p:cNvPr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48" y="4997566"/>
            <a:ext cx="1844122" cy="1808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http://im6-tub-ru.yandex.net/i?id=234715450-49-72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13346"/>
            <a:ext cx="2339752" cy="2055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im2-tub-ru.yandex.net/i?id=47251934-62-72">
            <a:hlinkClick r:id="rId17"/>
          </p:cNvPr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591" y="4930843"/>
            <a:ext cx="3328685" cy="1808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930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Segoe Script" pitchFamily="34" charset="0"/>
              </a:rPr>
              <a:t>В указанном списке животных подсчитайте количество особей, видов и родов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Segoe Script" pitchFamily="34" charset="0"/>
              </a:rPr>
              <a:t>1</a:t>
            </a:r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. Еж обыкновенный.</a:t>
            </a:r>
          </a:p>
          <a:p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2. Лисица обыкновенная.</a:t>
            </a:r>
          </a:p>
          <a:p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3. Медведь гималайский или белогрудый.</a:t>
            </a:r>
          </a:p>
          <a:p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4. Хомячок </a:t>
            </a:r>
            <a:r>
              <a:rPr lang="ru-RU" dirty="0" err="1">
                <a:solidFill>
                  <a:srgbClr val="7030A0"/>
                </a:solidFill>
                <a:latin typeface="Segoe Script" pitchFamily="34" charset="0"/>
              </a:rPr>
              <a:t>джунгарский</a:t>
            </a:r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.</a:t>
            </a:r>
          </a:p>
          <a:p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5. Заяц-беляк.</a:t>
            </a:r>
          </a:p>
          <a:p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6. Медведь бурый.</a:t>
            </a:r>
          </a:p>
          <a:p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7. Хомячок сирийский или золотистый.</a:t>
            </a:r>
          </a:p>
          <a:p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8. Заяц-русак.</a:t>
            </a:r>
          </a:p>
          <a:p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9. Еж ушастый.</a:t>
            </a:r>
          </a:p>
          <a:p>
            <a:r>
              <a:rPr lang="ru-RU" dirty="0">
                <a:solidFill>
                  <a:srgbClr val="7030A0"/>
                </a:solidFill>
                <a:latin typeface="Segoe Script" pitchFamily="34" charset="0"/>
              </a:rPr>
              <a:t>10. Лисица обыкновенная.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2762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Segoe Script" pitchFamily="34" charset="0"/>
              </a:rPr>
              <a:t>Проверь себя:</a:t>
            </a:r>
            <a:endParaRPr lang="ru-RU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ru-RU" sz="14800" dirty="0" smtClean="0">
                <a:solidFill>
                  <a:srgbClr val="7030A0"/>
                </a:solidFill>
                <a:latin typeface="Segoe Script" pitchFamily="34" charset="0"/>
              </a:rPr>
              <a:t>Особей</a:t>
            </a:r>
            <a:r>
              <a:rPr lang="ru-RU" sz="14800" dirty="0" smtClean="0">
                <a:latin typeface="Segoe Script" pitchFamily="34" charset="0"/>
              </a:rPr>
              <a:t> ---</a:t>
            </a:r>
            <a:r>
              <a:rPr lang="ru-RU" sz="14800" dirty="0" smtClean="0">
                <a:solidFill>
                  <a:srgbClr val="FF0000"/>
                </a:solidFill>
                <a:latin typeface="Segoe Script" pitchFamily="34" charset="0"/>
              </a:rPr>
              <a:t>10</a:t>
            </a:r>
          </a:p>
          <a:p>
            <a:pPr algn="ctr"/>
            <a:r>
              <a:rPr lang="ru-RU" sz="14800" dirty="0" smtClean="0">
                <a:solidFill>
                  <a:srgbClr val="7030A0"/>
                </a:solidFill>
                <a:latin typeface="Segoe Script" pitchFamily="34" charset="0"/>
              </a:rPr>
              <a:t>Видов</a:t>
            </a:r>
            <a:r>
              <a:rPr lang="ru-RU" sz="14800" dirty="0" smtClean="0">
                <a:latin typeface="Segoe Script" pitchFamily="34" charset="0"/>
              </a:rPr>
              <a:t>----   </a:t>
            </a:r>
            <a:r>
              <a:rPr lang="ru-RU" sz="14800" dirty="0" smtClean="0">
                <a:solidFill>
                  <a:srgbClr val="FF0000"/>
                </a:solidFill>
                <a:latin typeface="Segoe Script" pitchFamily="34" charset="0"/>
              </a:rPr>
              <a:t>9</a:t>
            </a:r>
          </a:p>
          <a:p>
            <a:pPr algn="ctr"/>
            <a:r>
              <a:rPr lang="ru-RU" sz="14800" dirty="0" smtClean="0">
                <a:solidFill>
                  <a:srgbClr val="7030A0"/>
                </a:solidFill>
                <a:latin typeface="Segoe Script" pitchFamily="34" charset="0"/>
              </a:rPr>
              <a:t>Родов </a:t>
            </a:r>
            <a:r>
              <a:rPr lang="ru-RU" sz="14800" dirty="0" smtClean="0">
                <a:latin typeface="Segoe Script" pitchFamily="34" charset="0"/>
              </a:rPr>
              <a:t>----- </a:t>
            </a:r>
            <a:r>
              <a:rPr lang="ru-RU" sz="14800" dirty="0" smtClean="0">
                <a:solidFill>
                  <a:srgbClr val="FF0000"/>
                </a:solidFill>
                <a:latin typeface="Segoe Script" pitchFamily="34" charset="0"/>
              </a:rPr>
              <a:t>5</a:t>
            </a:r>
          </a:p>
          <a:p>
            <a:pPr marL="0" indent="0" algn="ctr">
              <a:buNone/>
            </a:pPr>
            <a:r>
              <a:rPr lang="ru-RU" sz="4800" dirty="0" smtClean="0">
                <a:latin typeface="Segoe Script" pitchFamily="34" charset="0"/>
              </a:rPr>
              <a:t>    </a:t>
            </a:r>
          </a:p>
          <a:p>
            <a:pPr marL="0" indent="0">
              <a:buNone/>
            </a:pPr>
            <a:endParaRPr lang="ru-RU" sz="4000" dirty="0">
              <a:latin typeface="Segoe Script" pitchFamily="34" charset="0"/>
            </a:endParaRPr>
          </a:p>
          <a:p>
            <a:pPr marL="0" indent="0">
              <a:buNone/>
            </a:pPr>
            <a:endParaRPr lang="ru-RU" sz="4000" dirty="0" smtClean="0">
              <a:latin typeface="Segoe Script" pitchFamily="34" charset="0"/>
            </a:endParaRPr>
          </a:p>
          <a:p>
            <a:pPr marL="0" indent="0">
              <a:buNone/>
            </a:pPr>
            <a:endParaRPr lang="ru-RU" sz="4000" dirty="0">
              <a:latin typeface="Segoe Script" pitchFamily="34" charset="0"/>
            </a:endParaRPr>
          </a:p>
          <a:p>
            <a:pPr marL="0" indent="0">
              <a:buNone/>
            </a:pPr>
            <a:r>
              <a:rPr lang="ru-RU" sz="4000" dirty="0" smtClean="0">
                <a:latin typeface="Segoe Script" pitchFamily="34" charset="0"/>
              </a:rPr>
              <a:t> </a:t>
            </a:r>
            <a:r>
              <a:rPr lang="ru-RU" sz="21600" dirty="0" smtClean="0">
                <a:solidFill>
                  <a:srgbClr val="00B050"/>
                </a:solidFill>
                <a:latin typeface="Segoe Script" pitchFamily="34" charset="0"/>
              </a:rPr>
              <a:t>Еж</a:t>
            </a:r>
            <a:r>
              <a:rPr lang="ru-RU" sz="21600" dirty="0" smtClean="0">
                <a:latin typeface="Segoe Script" pitchFamily="34" charset="0"/>
              </a:rPr>
              <a:t>        </a:t>
            </a:r>
            <a:r>
              <a:rPr lang="ru-RU" sz="21600" dirty="0" smtClean="0">
                <a:solidFill>
                  <a:srgbClr val="00B0F0"/>
                </a:solidFill>
                <a:latin typeface="Segoe Script" pitchFamily="34" charset="0"/>
              </a:rPr>
              <a:t>лисица</a:t>
            </a:r>
            <a:r>
              <a:rPr lang="ru-RU" sz="21600" dirty="0" smtClean="0">
                <a:solidFill>
                  <a:schemeClr val="accent2">
                    <a:lumMod val="75000"/>
                  </a:schemeClr>
                </a:solidFill>
                <a:latin typeface="Segoe Script" pitchFamily="34" charset="0"/>
              </a:rPr>
              <a:t>                                     		медведь  </a:t>
            </a:r>
            <a:r>
              <a:rPr lang="ru-RU" sz="21600" dirty="0" smtClean="0">
                <a:solidFill>
                  <a:schemeClr val="accent3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1600" dirty="0">
                <a:solidFill>
                  <a:schemeClr val="accent6"/>
                </a:solidFill>
                <a:latin typeface="Segoe Script" pitchFamily="34" charset="0"/>
              </a:rPr>
              <a:t>заяц</a:t>
            </a:r>
          </a:p>
          <a:p>
            <a:pPr marL="0" indent="0">
              <a:buNone/>
            </a:pPr>
            <a:r>
              <a:rPr lang="ru-RU" sz="21600" dirty="0" smtClean="0">
                <a:solidFill>
                  <a:schemeClr val="accent3">
                    <a:lumMod val="75000"/>
                  </a:schemeClr>
                </a:solidFill>
                <a:latin typeface="Segoe Script" pitchFamily="34" charset="0"/>
              </a:rPr>
              <a:t> хомячок              </a:t>
            </a:r>
          </a:p>
          <a:p>
            <a:pPr marL="0" indent="0">
              <a:buNone/>
            </a:pPr>
            <a:r>
              <a:rPr lang="ru-RU" sz="21600" dirty="0">
                <a:solidFill>
                  <a:schemeClr val="accent6"/>
                </a:solidFill>
                <a:latin typeface="Segoe Script" pitchFamily="34" charset="0"/>
              </a:rPr>
              <a:t> </a:t>
            </a:r>
            <a:r>
              <a:rPr lang="ru-RU" sz="21600" dirty="0" smtClean="0">
                <a:solidFill>
                  <a:schemeClr val="accent6"/>
                </a:solidFill>
                <a:latin typeface="Segoe Script" pitchFamily="34" charset="0"/>
              </a:rPr>
              <a:t>		                                                                               							</a:t>
            </a:r>
            <a:endParaRPr lang="ru-RU" sz="21600" dirty="0">
              <a:solidFill>
                <a:schemeClr val="accent6"/>
              </a:solidFill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0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Segoe Script" pitchFamily="34" charset="0"/>
              </a:rPr>
              <a:t>Проблема:</a:t>
            </a:r>
            <a:endParaRPr lang="ru-RU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B0F0"/>
                </a:solidFill>
                <a:latin typeface="Segoe Script" pitchFamily="34" charset="0"/>
              </a:rPr>
              <a:t>Заяц – беляк </a:t>
            </a:r>
            <a:r>
              <a:rPr lang="ru-RU" dirty="0" smtClean="0">
                <a:latin typeface="Segoe Script" pitchFamily="34" charset="0"/>
              </a:rPr>
              <a:t>и </a:t>
            </a:r>
            <a:r>
              <a:rPr lang="ru-RU" dirty="0" smtClean="0">
                <a:solidFill>
                  <a:srgbClr val="92D050"/>
                </a:solidFill>
                <a:latin typeface="Segoe Script" pitchFamily="34" charset="0"/>
              </a:rPr>
              <a:t>заяц русак</a:t>
            </a:r>
          </a:p>
          <a:p>
            <a:pPr marL="0" indent="0" algn="ctr">
              <a:buNone/>
            </a:pPr>
            <a:r>
              <a:rPr lang="ru-RU" dirty="0" smtClean="0">
                <a:latin typeface="Segoe Script" pitchFamily="34" charset="0"/>
              </a:rPr>
              <a:t>Один или два разных вида?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" name="Рисунок 9" descr="http://im2-tub-ru.yandex.net/i?id=65773187-25-72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08920"/>
            <a:ext cx="1872207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ttp://im8-tub-ru.yandex.net/i?id=154529320-38-72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2708920"/>
            <a:ext cx="2376265" cy="18364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://im7-tub-ru.yandex.net/i?id=431926850-70-72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627120"/>
            <a:ext cx="3024336" cy="253818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Прямая со стрелкой 16"/>
          <p:cNvCxnSpPr/>
          <p:nvPr/>
        </p:nvCxnSpPr>
        <p:spPr>
          <a:xfrm flipH="1">
            <a:off x="1835696" y="1412776"/>
            <a:ext cx="108012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228184" y="1412776"/>
            <a:ext cx="576064" cy="2214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07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296</TotalTime>
  <Words>967</Words>
  <Application>Microsoft Office PowerPoint</Application>
  <PresentationFormat>Экран (4:3)</PresentationFormat>
  <Paragraphs>205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Аптека</vt:lpstr>
      <vt:lpstr>ГБОУ моу с. Н. Сарбай муниципального района Кинельский, Самарской области. </vt:lpstr>
      <vt:lpstr>Цели:</vt:lpstr>
      <vt:lpstr>Задание №1</vt:lpstr>
      <vt:lpstr>Презентация PowerPoint</vt:lpstr>
      <vt:lpstr> Задание №3 </vt:lpstr>
      <vt:lpstr>Презентация PowerPoint</vt:lpstr>
      <vt:lpstr>В указанном списке животных подсчитайте количество особей, видов и родов</vt:lpstr>
      <vt:lpstr>Проверь себя:</vt:lpstr>
      <vt:lpstr>Проблема:</vt:lpstr>
      <vt:lpstr>Вопрос:</vt:lpstr>
      <vt:lpstr> Вывод:  </vt:lpstr>
      <vt:lpstr>Что такое ВИД и ЕГО КРИТЕРИИ?</vt:lpstr>
      <vt:lpstr>Основные понятия темы:</vt:lpstr>
      <vt:lpstr>Презентация PowerPoint</vt:lpstr>
      <vt:lpstr>Презентация PowerPoint</vt:lpstr>
      <vt:lpstr>Выводы по таблице:</vt:lpstr>
      <vt:lpstr> - Какие критерии вида использованы при описании животных? </vt:lpstr>
      <vt:lpstr> По каким критериям можно различить особей разного вида? </vt:lpstr>
      <vt:lpstr>д/з</vt:lpstr>
      <vt:lpstr>Презентация PowerPoint</vt:lpstr>
      <vt:lpstr>   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школа</cp:lastModifiedBy>
  <cp:revision>42</cp:revision>
  <dcterms:created xsi:type="dcterms:W3CDTF">2012-02-27T11:31:07Z</dcterms:created>
  <dcterms:modified xsi:type="dcterms:W3CDTF">2019-02-10T11:03:49Z</dcterms:modified>
</cp:coreProperties>
</file>