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</p:sldMasterIdLst>
  <p:sldIdLst>
    <p:sldId id="256" r:id="rId20"/>
    <p:sldId id="306" r:id="rId21"/>
    <p:sldId id="303" r:id="rId22"/>
    <p:sldId id="305" r:id="rId23"/>
    <p:sldId id="299" r:id="rId24"/>
    <p:sldId id="295" r:id="rId25"/>
    <p:sldId id="257" r:id="rId26"/>
    <p:sldId id="297" r:id="rId27"/>
    <p:sldId id="267" r:id="rId28"/>
    <p:sldId id="263" r:id="rId29"/>
    <p:sldId id="265" r:id="rId30"/>
    <p:sldId id="269" r:id="rId31"/>
    <p:sldId id="270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283" r:id="rId45"/>
    <p:sldId id="284" r:id="rId46"/>
    <p:sldId id="285" r:id="rId47"/>
    <p:sldId id="300" r:id="rId48"/>
    <p:sldId id="286" r:id="rId49"/>
    <p:sldId id="293" r:id="rId50"/>
    <p:sldId id="292" r:id="rId51"/>
    <p:sldId id="291" r:id="rId52"/>
    <p:sldId id="290" r:id="rId53"/>
    <p:sldId id="289" r:id="rId54"/>
    <p:sldId id="288" r:id="rId55"/>
    <p:sldId id="302" r:id="rId56"/>
    <p:sldId id="294" r:id="rId57"/>
    <p:sldId id="307" r:id="rId58"/>
    <p:sldId id="308" r:id="rId59"/>
    <p:sldId id="301" r:id="rId60"/>
    <p:sldId id="304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61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slide" Target="slides/slide4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978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82425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368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98275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4849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6438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80820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94016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19880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0244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04687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277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8616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69644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145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47527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70420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81104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6476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37450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58232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2097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476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82892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94960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7855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1548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16901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63051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0958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80204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2100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6440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02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18205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18788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18285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78204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91187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22328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33163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8310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73767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56872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928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28142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81698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20607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79662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7236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58259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42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00942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9304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09488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07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7498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00068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20196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18578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50736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07039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34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94483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44282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69770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490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08397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4136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79929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0180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09334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0977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79978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63491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90298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99355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082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68522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9081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38093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20577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919541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81528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71179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06971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33512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5079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692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20585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7582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2295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36707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7914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67007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0115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77334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7613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14726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050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172760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3359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843556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77900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7229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621272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1539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24754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68756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63451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879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60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772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40663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365167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6663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572971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469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95515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74331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90511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89370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78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683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279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1329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557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424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2239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8904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1781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761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802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8595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6358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5216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917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0759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0435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1396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5771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8166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5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5823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48191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578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4948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2017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207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5499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8221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5694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624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737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354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8247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2368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17104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2328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6816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62428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776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04411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75696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63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4105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8690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657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849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741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3912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728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8561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5564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044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62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24357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367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93486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6448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55895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9761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4826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013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1180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1774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922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1088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93461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17758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7216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3571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7902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52064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9416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86510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6181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DAFBE-7883-452E-A022-3F8DB68563BD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997DF-FB99-49AE-8842-92B3D41297F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743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67747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6FCE2-7D46-4FA4-B04B-285298F95B6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4951-EA3D-4409-AFDF-690A07B780D9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60890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53E8B-7F54-4EED-800E-63A45EC3970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996BE-0255-47A2-AA03-E00D744B872D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95007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C52A6-E50E-427F-8374-B0D2E19C1A9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5EAD4-4399-49BA-A295-6177C014197F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68608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1C24D-96A4-4185-8EBF-BD7F90558EC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9B2F6-4FD7-42B9-A8AD-6802CDF588C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5314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B11C1-CD36-4206-B55B-C888EF8BC774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A2360-8B9E-4B1A-ADA3-1345E907FB47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8269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7574F-D119-4CD6-9DBE-A787C0101060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3E1B5-809D-4987-915B-999048FEEDE5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93188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9701-2D9A-4E5D-9939-9BC23B011C13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980B-47F7-409A-87A0-01EA968AC8E2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6586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21998-54AE-4301-8A3E-3E67C52D865F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23B10-8B20-4E7A-9D47-7A42759A1BAE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67128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CCD50-4221-4790-BC01-04C454D91058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EF36B-C0E0-477B-8B08-7016EE4BCB24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38420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ACE42-AC4F-4820-BE07-6E1F1734DAC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495D4-8F0E-46CA-A9A3-39CF4A740D43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39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429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86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362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206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977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123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5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12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09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529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669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95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897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2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236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358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82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9AF1E5-DC6C-49B6-991E-9B6FB1506757}" type="datetimeFigureOut">
              <a:rPr lang="fr-F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25/04/2019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81A0FA-6C35-420C-925E-AC4390F51CEC}" type="slidenum">
              <a:rPr lang="fr-CA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fr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765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8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0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5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6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7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9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0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altrop.files.wordpress.com/2010/07/d187d0b8d181d182d0bed182d0b5d0bb.jpg" TargetMode="External"/><Relationship Id="rId1" Type="http://schemas.openxmlformats.org/officeDocument/2006/relationships/slideLayout" Target="../slideLayouts/slideLayout158.xml"/><Relationship Id="rId6" Type="http://schemas.openxmlformats.org/officeDocument/2006/relationships/image" Target="../media/image38.jpeg"/><Relationship Id="rId5" Type="http://schemas.openxmlformats.org/officeDocument/2006/relationships/hyperlink" Target="http://images.yandex.ru/schoolsearch?clid=46021&amp;ed=1&amp;text=%D1%87%D0%B8%D1%81%D1%82%D0%BE%D1%82%D0%B5%D0%BB%20%D1%84%D0%BE%D1%82%D0%BE&amp;p=10&amp;img_url=nature.baikal.ru/phs/norm/1560.jpg&amp;rpt=simage" TargetMode="External"/><Relationship Id="rId4" Type="http://schemas.openxmlformats.org/officeDocument/2006/relationships/image" Target="http://altrop.files.wordpress.com/2010/07/d187d0b8d181d182d0bed182d0b5d0bb.jpg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images.yandex.ru/schoolsearch?clid=46021&amp;ed=1&amp;text=%D0%BF%D0%BE%D0%B4%D0%BE%D1%80%D0%BE%D0%B6%D0%BD%D0%B8%D0%BA%20%D1%84%D0%BE%D1%82%D0%BE&amp;p=0&amp;img_url=www.cap.ru/home/685/rasteniya/podorojnik.jpg&amp;rpt=simage" TargetMode="External"/><Relationship Id="rId1" Type="http://schemas.openxmlformats.org/officeDocument/2006/relationships/slideLayout" Target="../slideLayouts/slideLayout14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images.yandex.ru/schoolsearch?clid=46021&amp;ed=1&amp;text=%D0%B2%D0%B0%D0%BB%D0%B5%D1%80%D0%B8%D0%B0%D0%BD%D0%B0%20%D1%84%D0%BE%D1%82%D0%BE&amp;p=8&amp;img_url=ruprom-image.s3.amazonaws.com/152689_w640_h640_valeriana.jpg11.jpg&amp;rpt=simage" TargetMode="External"/><Relationship Id="rId1" Type="http://schemas.openxmlformats.org/officeDocument/2006/relationships/slideLayout" Target="../slideLayouts/slideLayout15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images.yandex.ru/schoolsearch?rpt=simage&amp;img_url=inva-life.ru/slaid/alla/0038.jpg&amp;clid=46021&amp;ed=1&amp;text=%D1%87%D0%B5%D1%80%D0%B5%D0%B4%D0%B0%20%D1%84%D0%BE%D1%82%D0%BE&amp;p=12" TargetMode="External"/><Relationship Id="rId1" Type="http://schemas.openxmlformats.org/officeDocument/2006/relationships/slideLayout" Target="../slideLayouts/slideLayout1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images.yandex.ru/schoolsearch?rpt=simage&amp;clid=46021&amp;ed=1&amp;text=%D0%BE%D0%B4%D1%83%D0%B2%D0%B0%D0%BD%D1%87%D0%B8%D0%BA%20%D1%84%D0%BE%D1%82%D0%BE&amp;p=2&amp;img_url=fitoapteka.com/cache/imagick_c15f2602c942a1af1cdeb51d78b8cc2c8490a0a3.jpg" TargetMode="External"/><Relationship Id="rId1" Type="http://schemas.openxmlformats.org/officeDocument/2006/relationships/slideLayout" Target="../slideLayouts/slideLayout1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0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09454" cy="6929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5682434"/>
            <a:ext cx="8229600" cy="1143000"/>
          </a:xfrm>
        </p:spPr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. Новый Сарбай</a:t>
            </a:r>
            <a:br>
              <a:rPr lang="ru-RU" dirty="0" smtClean="0"/>
            </a:br>
            <a:r>
              <a:rPr lang="ru-RU" dirty="0" smtClean="0"/>
              <a:t>2018 - 2019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860032" y="1556792"/>
            <a:ext cx="4283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Экологическая ромашка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5781" y="3388350"/>
            <a:ext cx="30780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Monotype Corsiva" panose="03010101010201010101" pitchFamily="66" charset="0"/>
              </a:rPr>
              <a:t>Познавательная </a:t>
            </a:r>
          </a:p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и</a:t>
            </a:r>
            <a:r>
              <a:rPr lang="ru-RU" sz="2000" b="1" dirty="0" smtClean="0">
                <a:latin typeface="Monotype Corsiva" panose="03010101010201010101" pitchFamily="66" charset="0"/>
              </a:rPr>
              <a:t>гра для учащихся 5-6 классов</a:t>
            </a:r>
            <a:endParaRPr lang="ru-RU" sz="2000" b="1" dirty="0"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36096" y="4725144"/>
            <a:ext cx="3172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биологии Лябина Н.В.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49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5929313" y="5857875"/>
            <a:ext cx="2828925" cy="757238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Подосиновик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365205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285852" y="1071546"/>
            <a:ext cx="6786610" cy="428628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Что за желтые сестрички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Спрятались в траве густой?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Вижу я их всех отлично,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Заберу скорей домой.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Очень чистый, вкусный гриб –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Рад и повар, и грибник.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Эти желтые сестрички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Называются...</a:t>
            </a:r>
            <a:endParaRPr lang="ru-RU" sz="3000" b="1" dirty="0">
              <a:solidFill>
                <a:schemeClr val="tx1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214290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17414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350692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6000750" y="5786438"/>
            <a:ext cx="2828925" cy="757237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Лисички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696067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357290" y="1071546"/>
            <a:ext cx="6500858" cy="435771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Знают даже малыши</a:t>
            </a:r>
          </a:p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Красно-белые грибы</a:t>
            </a:r>
          </a:p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Те, что с мухами не дружат.</a:t>
            </a:r>
          </a:p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Не бери ты их на ужин –</a:t>
            </a:r>
          </a:p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Несъедобен этот гриб,</a:t>
            </a:r>
          </a:p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Хоть красавец он на вид.</a:t>
            </a:r>
          </a:p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Называют с давних пор</a:t>
            </a:r>
          </a:p>
          <a:p>
            <a:pPr marL="7254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Гриб тот - красный... </a:t>
            </a:r>
            <a:endParaRPr lang="ru-RU" sz="3000" b="1" dirty="0">
              <a:solidFill>
                <a:schemeClr val="tx1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214290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19462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02373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5929313" y="5715000"/>
            <a:ext cx="2828925" cy="757238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Мухомор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931938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571604" y="1500174"/>
            <a:ext cx="6143668" cy="378621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Бледная она стоит,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У нее съедобный вид.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Принесешь домой - беда,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Будет ядом та еда.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Знай, что этот гриб - обманка,</a:t>
            </a:r>
          </a:p>
          <a:p>
            <a:pPr marL="44132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ambria" pitchFamily="18" charset="0"/>
              </a:rPr>
              <a:t>Враг наш - бледная...</a:t>
            </a:r>
            <a:endParaRPr lang="ru-RU" sz="3000" b="1" dirty="0">
              <a:solidFill>
                <a:schemeClr val="tx1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21510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732584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857250" y="5643563"/>
            <a:ext cx="2828925" cy="757237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Поганка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919981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500166" y="1571612"/>
            <a:ext cx="6286544" cy="357190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Этот - главный гриб в лесу.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В ельник я за ним пойду.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Он еще тропинки любит,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Ждёт, когда пройдут там люди.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Из него суп вкусный, светлый,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А зовут грибок тот... </a:t>
            </a:r>
            <a:endParaRPr lang="ru-RU" sz="3000" b="1" dirty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23558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064300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5786438" y="5857875"/>
            <a:ext cx="2828925" cy="757238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Белый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480234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571604" y="1857364"/>
            <a:ext cx="5929354" cy="257176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1793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Этот гриб живет под елью, </a:t>
            </a:r>
          </a:p>
          <a:p>
            <a:pPr marL="1793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Под ее огромной тенью. 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Мудрый бородач-старик, </a:t>
            </a:r>
          </a:p>
          <a:p>
            <a:pPr marL="1793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Житель бора - ... </a:t>
            </a:r>
            <a:endParaRPr lang="ru-RU" sz="3000" b="1" dirty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25606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11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3" y="1124744"/>
            <a:ext cx="7200800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796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5643563" y="5786438"/>
            <a:ext cx="2828925" cy="757237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Боровик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59586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214414" y="1857364"/>
            <a:ext cx="6286544" cy="242889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1793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Нет грибов дружней, чем эти,– Знают взрослые и дети, –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На пеньках растут в лесу, как Веснушки на носу.</a:t>
            </a:r>
            <a:r>
              <a:rPr lang="ru-RU" sz="2800" b="1" i="1" dirty="0" smtClean="0">
                <a:latin typeface="Constantia" pitchFamily="18" charset="0"/>
              </a:rPr>
              <a:t> </a:t>
            </a:r>
            <a:endParaRPr lang="ru-RU" sz="3000" b="1" dirty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27654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11489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6000750" y="285750"/>
            <a:ext cx="2828925" cy="757238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Опята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824211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500166" y="1857364"/>
            <a:ext cx="6143668" cy="242889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2682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В шляпке </a:t>
            </a:r>
            <a:r>
              <a:rPr lang="ru-RU" sz="2800" b="1" dirty="0" err="1" smtClean="0">
                <a:latin typeface="Constantia" pitchFamily="18" charset="0"/>
              </a:rPr>
              <a:t>розовой</a:t>
            </a:r>
            <a:r>
              <a:rPr lang="ru-RU" sz="2800" b="1" dirty="0" smtClean="0">
                <a:latin typeface="Constantia" pitchFamily="18" charset="0"/>
              </a:rPr>
              <a:t> мохнатой, – </a:t>
            </a:r>
          </a:p>
          <a:p>
            <a:pPr marL="2682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Но не выглядит растяпой. 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Будто плюшевое ушко, </a:t>
            </a:r>
          </a:p>
          <a:p>
            <a:pPr marL="268288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Для соления ...</a:t>
            </a:r>
            <a:endParaRPr lang="ru-RU" sz="3000" b="1" dirty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29702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26452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5500688" y="5572125"/>
            <a:ext cx="2828925" cy="757238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Волнушка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089354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285852" y="1357298"/>
            <a:ext cx="6500858" cy="428628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Вдоль лесных дорожек </a:t>
            </a:r>
          </a:p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Много белых ножек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В шляпках разноцветных, </a:t>
            </a:r>
          </a:p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Издали приметных. </a:t>
            </a:r>
          </a:p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Кто в серой, кто в зеленой, </a:t>
            </a:r>
          </a:p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Кто в </a:t>
            </a:r>
            <a:r>
              <a:rPr lang="ru-RU" sz="2800" b="1" dirty="0" err="1" smtClean="0">
                <a:latin typeface="Constantia" pitchFamily="18" charset="0"/>
              </a:rPr>
              <a:t>розовой</a:t>
            </a:r>
            <a:r>
              <a:rPr lang="ru-RU" sz="2800" b="1" dirty="0" smtClean="0">
                <a:latin typeface="Constantia" pitchFamily="18" charset="0"/>
              </a:rPr>
              <a:t>, кто в желтой</a:t>
            </a:r>
            <a:br>
              <a:rPr lang="ru-RU" sz="2800" b="1" dirty="0" smtClean="0">
                <a:latin typeface="Constantia" pitchFamily="18" charset="0"/>
              </a:rPr>
            </a:br>
            <a:r>
              <a:rPr lang="ru-RU" sz="2800" b="1" dirty="0" smtClean="0">
                <a:latin typeface="Constantia" pitchFamily="18" charset="0"/>
              </a:rPr>
              <a:t>Ты их бери, не мешкай, </a:t>
            </a:r>
          </a:p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Ведь это – ...</a:t>
            </a:r>
            <a:endParaRPr lang="ru-RU" sz="3000" b="1" dirty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31750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326405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428625" y="5643563"/>
            <a:ext cx="2828925" cy="757237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Сыроежки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377448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571604" y="1857364"/>
            <a:ext cx="5929354" cy="157163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В роще у берёзки</a:t>
            </a:r>
          </a:p>
          <a:p>
            <a:pPr marL="358775" indent="0" eaLnBrk="1" hangingPunct="1">
              <a:buFont typeface="Arial" charset="0"/>
              <a:buNone/>
              <a:defRPr/>
            </a:pPr>
            <a:r>
              <a:rPr lang="ru-RU" sz="2800" b="1" dirty="0" smtClean="0">
                <a:latin typeface="Constantia" pitchFamily="18" charset="0"/>
              </a:rPr>
              <a:t>Повстречались тёзки.</a:t>
            </a:r>
            <a:endParaRPr lang="ru-RU" sz="3000" b="1" dirty="0">
              <a:solidFill>
                <a:schemeClr val="tx1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33798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160174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5"/>
          <p:cNvSpPr txBox="1">
            <a:spLocks/>
          </p:cNvSpPr>
          <p:nvPr/>
        </p:nvSpPr>
        <p:spPr bwMode="auto">
          <a:xfrm>
            <a:off x="4714875" y="5643563"/>
            <a:ext cx="2828925" cy="757237"/>
          </a:xfrm>
          <a:prstGeom prst="round2Diag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Подберёзовик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/>
            </a:pP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515573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0231" y="2967335"/>
            <a:ext cx="6583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ЛЕЧЕБНОЕ ЛУКОШКО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2201" b="14946"/>
          <a:stretch/>
        </p:blipFill>
        <p:spPr bwMode="auto">
          <a:xfrm>
            <a:off x="24408" y="188640"/>
            <a:ext cx="3556992" cy="2916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838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>
                <a:latin typeface="Arial Black" panose="020B0A04020102020204" pitchFamily="34" charset="0"/>
              </a:rPr>
              <a:t>         ЭКОЛОГИЯ</a:t>
            </a:r>
            <a:r>
              <a:rPr lang="ru-RU" sz="6000" dirty="0">
                <a:latin typeface="Arial Black" panose="020B0A04020102020204" pitchFamily="34" charset="0"/>
              </a:rPr>
              <a:t/>
            </a:r>
            <a:br>
              <a:rPr lang="ru-RU" sz="6000" dirty="0">
                <a:latin typeface="Arial Black" panose="020B0A04020102020204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Monotype Corsiva" panose="03010101010201010101" pitchFamily="66" charset="0"/>
              </a:rPr>
              <a:t>Это </a:t>
            </a:r>
            <a:r>
              <a:rPr lang="ru-RU" dirty="0">
                <a:latin typeface="Monotype Corsiva" panose="03010101010201010101" pitchFamily="66" charset="0"/>
              </a:rPr>
              <a:t>слово составлено из двух греческих слов</a:t>
            </a:r>
            <a:r>
              <a:rPr lang="ru-RU" dirty="0" smtClean="0">
                <a:latin typeface="Monotype Corsiva" panose="03010101010201010101" pitchFamily="66" charset="0"/>
              </a:rPr>
              <a:t>:</a:t>
            </a:r>
            <a:br>
              <a:rPr lang="ru-RU" dirty="0" smtClean="0">
                <a:latin typeface="Monotype Corsiva" panose="03010101010201010101" pitchFamily="66" charset="0"/>
              </a:rPr>
            </a:br>
            <a:r>
              <a:rPr lang="ru-RU" dirty="0" smtClean="0"/>
              <a:t> </a:t>
            </a:r>
            <a:r>
              <a:rPr lang="ru-RU" dirty="0"/>
              <a:t>«</a:t>
            </a:r>
            <a:r>
              <a:rPr lang="ru-RU" dirty="0" err="1"/>
              <a:t>ойкос</a:t>
            </a:r>
            <a:r>
              <a:rPr lang="ru-RU" dirty="0"/>
              <a:t>» - «дом»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«логос»- «наука».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422"/>
          <a:stretch/>
        </p:blipFill>
        <p:spPr bwMode="auto">
          <a:xfrm>
            <a:off x="0" y="0"/>
            <a:ext cx="2533650" cy="248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735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24579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40188" cy="4525963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Сок этого растения используют вместо йода для выведения бородавок, настоем из листьев умываются, споласкивают голову </a:t>
            </a:r>
          </a:p>
        </p:txBody>
      </p:sp>
      <p:pic>
        <p:nvPicPr>
          <p:cNvPr id="72710" name="i-main-pic" descr="Картинка 3 из 4389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0"/>
            <a:ext cx="4033837" cy="49244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711" name="Picture 7" descr="i?id=65781639-11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333625"/>
            <a:ext cx="4572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72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Тысячелистник обыкновенный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  <a:p>
            <a:pPr eaLnBrk="1" hangingPunct="1">
              <a:lnSpc>
                <a:spcPct val="80000"/>
              </a:lnSpc>
            </a:pPr>
            <a:endParaRPr lang="ru-RU" altLang="ru-RU" sz="700" smtClean="0"/>
          </a:p>
        </p:txBody>
      </p:sp>
      <p:sp>
        <p:nvSpPr>
          <p:cNvPr id="129029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Это растение используют для остановки кровотечения.</a:t>
            </a:r>
          </a:p>
        </p:txBody>
      </p:sp>
      <p:pic>
        <p:nvPicPr>
          <p:cNvPr id="30725" name="Picture 4" descr="p00002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557338"/>
            <a:ext cx="357505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687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  <p:bldP spid="129029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267325" cy="1143000"/>
          </a:xfrm>
        </p:spPr>
        <p:txBody>
          <a:bodyPr/>
          <a:lstStyle/>
          <a:p>
            <a:pPr eaLnBrk="1" hangingPunct="1"/>
            <a:r>
              <a:rPr lang="ru-RU" altLang="ru-RU" sz="4000" b="1" smtClean="0"/>
              <a:t>ромашка аптечная</a:t>
            </a:r>
            <a:r>
              <a:rPr lang="ru-RU" altLang="ru-RU" sz="4000" smtClean="0"/>
              <a:t/>
            </a:r>
            <a:br>
              <a:rPr lang="ru-RU" altLang="ru-RU" sz="4000" smtClean="0"/>
            </a:br>
            <a:endParaRPr lang="ru-RU" altLang="ru-RU" sz="4000" smtClean="0"/>
          </a:p>
        </p:txBody>
      </p:sp>
      <p:sp>
        <p:nvSpPr>
          <p:cNvPr id="8499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40188" cy="4525963"/>
          </a:xfrm>
        </p:spPr>
        <p:txBody>
          <a:bodyPr/>
          <a:lstStyle/>
          <a:p>
            <a:pPr algn="just" eaLnBrk="1" hangingPunct="1">
              <a:buFont typeface="Symbol" pitchFamily="18" charset="2"/>
              <a:buChar char=""/>
            </a:pPr>
            <a:r>
              <a:rPr lang="ru-RU" altLang="ru-RU" b="1" smtClean="0">
                <a:latin typeface="Times New Roman" pitchFamily="18" charset="0"/>
              </a:rPr>
              <a:t>У вас болит горло, – какое растение вы будете использовать для полоскания рта?  </a:t>
            </a:r>
          </a:p>
          <a:p>
            <a:pPr algn="just" eaLnBrk="1" hangingPunct="1">
              <a:buFont typeface="Symbol" pitchFamily="18" charset="2"/>
              <a:buChar char=""/>
            </a:pPr>
            <a:r>
              <a:rPr lang="ru-RU" altLang="ru-RU" b="1" smtClean="0">
                <a:latin typeface="Times New Roman" pitchFamily="18" charset="0"/>
              </a:rPr>
              <a:t>Это растение используют для приготовления чая, который обладает успокаивающим действием </a:t>
            </a:r>
          </a:p>
          <a:p>
            <a:pPr eaLnBrk="1" hangingPunct="1"/>
            <a:endParaRPr lang="ru-RU" altLang="ru-RU" b="1" smtClean="0">
              <a:latin typeface="Times New Roman" pitchFamily="18" charset="0"/>
            </a:endParaRPr>
          </a:p>
        </p:txBody>
      </p:sp>
      <p:pic>
        <p:nvPicPr>
          <p:cNvPr id="84999" name="Picture 7" descr="000399_1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8592" y="1844824"/>
            <a:ext cx="4492534" cy="33843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259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8499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подорожник большой</a:t>
            </a:r>
          </a:p>
        </p:txBody>
      </p:sp>
      <p:pic>
        <p:nvPicPr>
          <p:cNvPr id="82951" name="Picture 7" descr="i?id=178954860-04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721" y="1600200"/>
            <a:ext cx="3409558" cy="45259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95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6613" y="2205038"/>
            <a:ext cx="4040187" cy="3921125"/>
          </a:xfrm>
        </p:spPr>
        <p:txBody>
          <a:bodyPr/>
          <a:lstStyle/>
          <a:p>
            <a:pPr algn="just" eaLnBrk="1" hangingPunct="1">
              <a:buFont typeface="Symbol" pitchFamily="18" charset="2"/>
              <a:buChar char=""/>
            </a:pPr>
            <a:r>
              <a:rPr lang="ru-RU" altLang="ru-RU" sz="3200" b="1" smtClean="0">
                <a:latin typeface="Times New Roman" pitchFamily="18" charset="0"/>
              </a:rPr>
              <a:t>Если вас укусила пчела, или вы поранили ногу, лист какого растения вы используете? </a:t>
            </a:r>
          </a:p>
        </p:txBody>
      </p:sp>
    </p:spTree>
    <p:extLst>
      <p:ext uri="{BB962C8B-B14F-4D97-AF65-F5344CB8AC3E}">
        <p14:creationId xmlns:p14="http://schemas.microsoft.com/office/powerpoint/2010/main" val="710252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29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5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Валериана  лекарственная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40188" cy="4525963"/>
          </a:xfrm>
        </p:spPr>
        <p:txBody>
          <a:bodyPr/>
          <a:lstStyle/>
          <a:p>
            <a:pPr eaLnBrk="1" hangingPunct="1"/>
            <a:r>
              <a:rPr lang="ru-RU" altLang="ru-RU" sz="3200" b="1" smtClean="0">
                <a:latin typeface="Times New Roman" pitchFamily="18" charset="0"/>
              </a:rPr>
              <a:t>Какую траву любят кошки, какую болезнь лечат этой травой? </a:t>
            </a:r>
          </a:p>
        </p:txBody>
      </p:sp>
      <p:pic>
        <p:nvPicPr>
          <p:cNvPr id="78855" name="Picture 7" descr="i?id=153799436-06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2296" y="1600200"/>
            <a:ext cx="3410408" cy="45259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446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8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043363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ЧЕРЕДА</a:t>
            </a:r>
          </a:p>
        </p:txBody>
      </p:sp>
      <p:sp>
        <p:nvSpPr>
          <p:cNvPr id="7680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40188" cy="4525963"/>
          </a:xfrm>
        </p:spPr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ru-RU" altLang="ru-RU" smtClean="0"/>
              <a:t>      </a:t>
            </a:r>
            <a:r>
              <a:rPr lang="ru-RU" altLang="ru-RU" b="1" smtClean="0">
                <a:latin typeface="Times New Roman" pitchFamily="18" charset="0"/>
              </a:rPr>
              <a:t>Знаменито это растение своими колючками и цепкими плодами. Пройдет мимо человек, пробежит зверь – уцепится плод и путешествует. А где упадет – может вырасти</a:t>
            </a:r>
            <a:r>
              <a:rPr lang="ru-RU" altLang="ru-RU" smtClean="0"/>
              <a:t>. </a:t>
            </a:r>
          </a:p>
          <a:p>
            <a:pPr marL="533400" indent="-533400" eaLnBrk="1" hangingPunct="1">
              <a:lnSpc>
                <a:spcPct val="90000"/>
              </a:lnSpc>
            </a:pPr>
            <a:endParaRPr lang="ru-RU" altLang="ru-RU" smtClean="0"/>
          </a:p>
        </p:txBody>
      </p:sp>
      <p:pic>
        <p:nvPicPr>
          <p:cNvPr id="76807" name="Picture 7" descr="i?id=205691377-01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11638" y="908050"/>
            <a:ext cx="4932362" cy="540067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25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Одуванчик лекарственный</a:t>
            </a:r>
          </a:p>
        </p:txBody>
      </p:sp>
      <p:sp>
        <p:nvSpPr>
          <p:cNvPr id="74757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4040188" cy="4525963"/>
          </a:xfrm>
        </p:spPr>
        <p:txBody>
          <a:bodyPr/>
          <a:lstStyle/>
          <a:p>
            <a:pPr marL="533400" indent="-533400" eaLnBrk="1" hangingPunct="1"/>
            <a:r>
              <a:rPr lang="ru-RU" altLang="ru-RU" b="1" smtClean="0">
                <a:latin typeface="Times New Roman" pitchFamily="18" charset="0"/>
              </a:rPr>
              <a:t>Порошок из корней этого растения используют для улучшения аппетита? </a:t>
            </a:r>
          </a:p>
          <a:p>
            <a:pPr marL="533400" indent="-533400" eaLnBrk="1" hangingPunct="1"/>
            <a:endParaRPr lang="ru-RU" altLang="ru-RU" b="1" smtClean="0">
              <a:latin typeface="Times New Roman" pitchFamily="18" charset="0"/>
            </a:endParaRPr>
          </a:p>
          <a:p>
            <a:pPr marL="533400" indent="-533400" eaLnBrk="1" hangingPunct="1"/>
            <a:r>
              <a:rPr lang="ru-RU" altLang="ru-RU" b="1" smtClean="0">
                <a:latin typeface="Times New Roman" pitchFamily="18" charset="0"/>
              </a:rPr>
              <a:t>Из листьев этого растения готовят салат </a:t>
            </a:r>
          </a:p>
        </p:txBody>
      </p:sp>
      <p:pic>
        <p:nvPicPr>
          <p:cNvPr id="74760" name="Picture 8" descr="i?id=60652814-11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60813" y="2060575"/>
            <a:ext cx="5183187" cy="3878263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998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Arial Black" panose="020B0A04020102020204" pitchFamily="34" charset="0"/>
              </a:rPr>
              <a:t>Среда обитания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238500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dirty="0" smtClean="0">
                <a:latin typeface="Monotype Corsiva" panose="03010101010201010101" pitchFamily="66" charset="0"/>
              </a:rPr>
              <a:t>«</a:t>
            </a:r>
            <a:r>
              <a:rPr lang="ru-RU" sz="3600" b="1" dirty="0">
                <a:latin typeface="Monotype Corsiva" panose="03010101010201010101" pitchFamily="66" charset="0"/>
              </a:rPr>
              <a:t>воздух - ласточка</a:t>
            </a:r>
            <a:r>
              <a:rPr lang="ru-RU" sz="3600" b="1" dirty="0" smtClean="0">
                <a:latin typeface="Monotype Corsiva" panose="03010101010201010101" pitchFamily="66" charset="0"/>
              </a:rPr>
              <a:t>»     		                  </a:t>
            </a:r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Хлопки на годовой</a:t>
            </a:r>
            <a:endParaRPr lang="ru-RU" sz="3600" b="1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  <a:p>
            <a:r>
              <a:rPr lang="ru-RU" sz="3600" b="1" dirty="0">
                <a:latin typeface="Monotype Corsiva" panose="03010101010201010101" pitchFamily="66" charset="0"/>
              </a:rPr>
              <a:t>       </a:t>
            </a:r>
            <a:r>
              <a:rPr lang="ru-RU" sz="3600" b="1" dirty="0" smtClean="0">
                <a:latin typeface="Monotype Corsiva" panose="03010101010201010101" pitchFamily="66" charset="0"/>
              </a:rPr>
              <a:t>           </a:t>
            </a:r>
            <a:r>
              <a:rPr lang="ru-RU" sz="3600" b="1" dirty="0">
                <a:latin typeface="Monotype Corsiva" panose="03010101010201010101" pitchFamily="66" charset="0"/>
              </a:rPr>
              <a:t>«земля - носорог</a:t>
            </a:r>
            <a:r>
              <a:rPr lang="ru-RU" sz="3600" b="1" dirty="0" smtClean="0">
                <a:latin typeface="Monotype Corsiva" panose="03010101010201010101" pitchFamily="66" charset="0"/>
              </a:rPr>
              <a:t>»</a:t>
            </a:r>
          </a:p>
          <a:p>
            <a:pPr algn="r"/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Топаем ногами</a:t>
            </a:r>
            <a:endParaRPr lang="ru-RU" sz="3600" b="1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  <a:p>
            <a:r>
              <a:rPr lang="ru-RU" sz="3600" b="1" dirty="0">
                <a:latin typeface="Monotype Corsiva" panose="03010101010201010101" pitchFamily="66" charset="0"/>
              </a:rPr>
              <a:t>                   «вода - морж</a:t>
            </a:r>
            <a:r>
              <a:rPr lang="ru-RU" sz="3600" b="1" dirty="0" smtClean="0">
                <a:latin typeface="Monotype Corsiva" panose="03010101010201010101" pitchFamily="66" charset="0"/>
              </a:rPr>
              <a:t>»</a:t>
            </a:r>
          </a:p>
          <a:p>
            <a:pPr algn="r"/>
            <a:r>
              <a:rPr lang="ru-RU" sz="3600" b="1" dirty="0" smtClean="0">
                <a:solidFill>
                  <a:schemeClr val="accent2"/>
                </a:solidFill>
                <a:latin typeface="Monotype Corsiva" panose="03010101010201010101" pitchFamily="66" charset="0"/>
              </a:rPr>
              <a:t>Волнообразные движения руками</a:t>
            </a:r>
            <a:endParaRPr lang="ru-RU" sz="3600" b="1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375" b="11057"/>
          <a:stretch/>
        </p:blipFill>
        <p:spPr bwMode="auto">
          <a:xfrm>
            <a:off x="-9500" y="188640"/>
            <a:ext cx="3457550" cy="304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884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Найди предмет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Каракули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Утка</a:t>
            </a:r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Газета</a:t>
            </a:r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Как курица лапой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65" r="23510" b="22745"/>
          <a:stretch/>
        </p:blipFill>
        <p:spPr bwMode="auto">
          <a:xfrm>
            <a:off x="28228" y="-7590"/>
            <a:ext cx="3497138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3600" b="1" dirty="0" smtClean="0">
                <a:solidFill>
                  <a:srgbClr val="002060"/>
                </a:solidFill>
              </a:rPr>
              <a:t>Спички</a:t>
            </a:r>
          </a:p>
          <a:p>
            <a:r>
              <a:rPr lang="ru-RU" sz="3600" b="1" dirty="0" smtClean="0">
                <a:solidFill>
                  <a:srgbClr val="002060"/>
                </a:solidFill>
              </a:rPr>
              <a:t>Лук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</a:t>
            </a:r>
            <a:r>
              <a:rPr lang="ru-RU" sz="3600" b="1" i="1" dirty="0" smtClean="0">
                <a:solidFill>
                  <a:srgbClr val="C00000"/>
                </a:solidFill>
              </a:rPr>
              <a:t>горе</a:t>
            </a:r>
          </a:p>
          <a:p>
            <a:r>
              <a:rPr lang="ru-RU" sz="3600" b="1" i="1" dirty="0" smtClean="0">
                <a:solidFill>
                  <a:srgbClr val="C00000"/>
                </a:solidFill>
              </a:rPr>
              <a:t>Пустить красного петуха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33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 smtClean="0"/>
              <a:t>Найди предмет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Каракули</a:t>
            </a:r>
          </a:p>
          <a:p>
            <a:r>
              <a:rPr lang="ru-RU" sz="4000" b="1" dirty="0" smtClean="0">
                <a:solidFill>
                  <a:srgbClr val="0070C0"/>
                </a:solidFill>
              </a:rPr>
              <a:t>Утка</a:t>
            </a:r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Газета</a:t>
            </a:r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Как курица лапой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365" r="23510" b="22745"/>
          <a:stretch/>
        </p:blipFill>
        <p:spPr bwMode="auto">
          <a:xfrm>
            <a:off x="28228" y="-7590"/>
            <a:ext cx="3497138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3600" b="1" dirty="0" smtClean="0">
                <a:solidFill>
                  <a:srgbClr val="002060"/>
                </a:solidFill>
              </a:rPr>
              <a:t>Спички</a:t>
            </a:r>
          </a:p>
          <a:p>
            <a:pPr marL="0" indent="0">
              <a:buNone/>
            </a:pPr>
            <a:r>
              <a:rPr lang="ru-RU" sz="3600" dirty="0"/>
              <a:t> </a:t>
            </a:r>
            <a:r>
              <a:rPr lang="ru-RU" sz="3600" dirty="0" smtClean="0"/>
              <a:t>  </a:t>
            </a:r>
            <a:r>
              <a:rPr lang="ru-RU" sz="3600" b="1" i="1" dirty="0" smtClean="0">
                <a:solidFill>
                  <a:srgbClr val="C00000"/>
                </a:solidFill>
              </a:rPr>
              <a:t>горе  </a:t>
            </a:r>
            <a:r>
              <a:rPr lang="ru-RU" sz="3600" b="1" dirty="0" smtClean="0">
                <a:solidFill>
                  <a:srgbClr val="002060"/>
                </a:solidFill>
              </a:rPr>
              <a:t>Луковое</a:t>
            </a:r>
            <a:endParaRPr lang="ru-RU" sz="36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b="1" i="1" dirty="0" smtClean="0">
              <a:solidFill>
                <a:srgbClr val="C00000"/>
              </a:solidFill>
            </a:endParaRPr>
          </a:p>
          <a:p>
            <a:r>
              <a:rPr lang="ru-RU" sz="3600" b="1" i="1" dirty="0" smtClean="0">
                <a:solidFill>
                  <a:srgbClr val="C00000"/>
                </a:solidFill>
              </a:rPr>
              <a:t>Пустить красного петуха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>
            <a:off x="2699792" y="2852936"/>
            <a:ext cx="1656184" cy="273630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гнутая вправо стрелка 6"/>
          <p:cNvSpPr/>
          <p:nvPr/>
        </p:nvSpPr>
        <p:spPr>
          <a:xfrm>
            <a:off x="7596336" y="1844824"/>
            <a:ext cx="648072" cy="25922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981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374585">
            <a:off x="2930845" y="4290529"/>
            <a:ext cx="2118097" cy="200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4086" y="4797152"/>
            <a:ext cx="1872208" cy="177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7508" y="47068"/>
            <a:ext cx="2160241" cy="2043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78393">
            <a:off x="4893717" y="2050681"/>
            <a:ext cx="2219484" cy="209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39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13929" t="21949" r="36591" b="10491"/>
          <a:stretch/>
        </p:blipFill>
        <p:spPr bwMode="auto">
          <a:xfrm>
            <a:off x="899592" y="1340766"/>
            <a:ext cx="7128792" cy="53442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173334"/>
            <a:ext cx="8229600" cy="1143000"/>
          </a:xfrm>
        </p:spPr>
        <p:txBody>
          <a:bodyPr/>
          <a:lstStyle/>
          <a:p>
            <a:r>
              <a:rPr lang="ru-RU" b="1" dirty="0" smtClean="0"/>
              <a:t>Экологическая задача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3816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6" y="254470"/>
            <a:ext cx="9144000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Экологическая катастрофа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музыка Супе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5141" y="1484784"/>
            <a:ext cx="609600" cy="609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1268760"/>
            <a:ext cx="2060575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37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15974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музыка Супер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26125" y="2895600"/>
            <a:ext cx="609600" cy="609600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79512" y="620688"/>
            <a:ext cx="3432739" cy="5832648"/>
          </a:xfrm>
        </p:spPr>
        <p:txBody>
          <a:bodyPr/>
          <a:lstStyle/>
          <a:p>
            <a:r>
              <a:rPr lang="ru-RU" sz="3000" b="1" dirty="0">
                <a:latin typeface="Monotype Corsiva" panose="03010101010201010101" pitchFamily="66" charset="0"/>
              </a:rPr>
              <a:t>Щади зверей и птиц, </a:t>
            </a:r>
          </a:p>
          <a:p>
            <a:r>
              <a:rPr lang="ru-RU" sz="3000" b="1" dirty="0">
                <a:latin typeface="Monotype Corsiva" panose="03010101010201010101" pitchFamily="66" charset="0"/>
              </a:rPr>
              <a:t>Деревья и кусты.</a:t>
            </a:r>
          </a:p>
          <a:p>
            <a:r>
              <a:rPr lang="ru-RU" sz="3000" b="1" dirty="0">
                <a:latin typeface="Monotype Corsiva" panose="03010101010201010101" pitchFamily="66" charset="0"/>
              </a:rPr>
              <a:t>Ведь это всё слова,</a:t>
            </a:r>
          </a:p>
          <a:p>
            <a:r>
              <a:rPr lang="ru-RU" sz="3000" b="1" dirty="0">
                <a:latin typeface="Monotype Corsiva" panose="03010101010201010101" pitchFamily="66" charset="0"/>
              </a:rPr>
              <a:t>Что царь природы ты. </a:t>
            </a:r>
          </a:p>
          <a:p>
            <a:r>
              <a:rPr lang="ru-RU" sz="3000" b="1" dirty="0">
                <a:latin typeface="Monotype Corsiva" panose="03010101010201010101" pitchFamily="66" charset="0"/>
              </a:rPr>
              <a:t>Ты только часть её, </a:t>
            </a:r>
          </a:p>
          <a:p>
            <a:r>
              <a:rPr lang="ru-RU" sz="3000" b="1" dirty="0">
                <a:latin typeface="Monotype Corsiva" panose="03010101010201010101" pitchFamily="66" charset="0"/>
              </a:rPr>
              <a:t>Зависимая часть.</a:t>
            </a:r>
          </a:p>
          <a:p>
            <a:r>
              <a:rPr lang="ru-RU" sz="3000" b="1" dirty="0">
                <a:latin typeface="Monotype Corsiva" panose="03010101010201010101" pitchFamily="66" charset="0"/>
              </a:rPr>
              <a:t>Что без неё </a:t>
            </a:r>
          </a:p>
          <a:p>
            <a:r>
              <a:rPr lang="ru-RU" sz="3000" b="1" dirty="0">
                <a:latin typeface="Monotype Corsiva" panose="03010101010201010101" pitchFamily="66" charset="0"/>
              </a:rPr>
              <a:t>И мощь твоя, и власть.</a:t>
            </a:r>
          </a:p>
          <a:p>
            <a:endParaRPr lang="ru-RU" sz="3000" b="1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25485" y="188640"/>
            <a:ext cx="5531749" cy="628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3655" b="6666"/>
          <a:stretch/>
        </p:blipFill>
        <p:spPr bwMode="auto">
          <a:xfrm rot="19770158">
            <a:off x="5089877" y="3262976"/>
            <a:ext cx="1471656" cy="155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01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686800" cy="4525963"/>
          </a:xfrm>
        </p:spPr>
        <p:txBody>
          <a:bodyPr numCol="2"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/>
              <a:t>(Да – хлопаем, нет </a:t>
            </a:r>
            <a:r>
              <a:rPr lang="ru-RU" b="1" dirty="0" smtClean="0"/>
              <a:t>-топаем</a:t>
            </a:r>
            <a:r>
              <a:rPr lang="ru-RU" b="1" dirty="0"/>
              <a:t>) </a:t>
            </a:r>
            <a:endParaRPr lang="ru-RU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Разоряют </a:t>
            </a:r>
            <a:r>
              <a:rPr lang="ru-RU" sz="2400" dirty="0">
                <a:latin typeface="Monotype Corsiva" panose="03010101010201010101" pitchFamily="66" charset="0"/>
              </a:rPr>
              <a:t>птичьи гнезда.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Уничтожают </a:t>
            </a:r>
            <a:r>
              <a:rPr lang="ru-RU" sz="2400" dirty="0">
                <a:latin typeface="Monotype Corsiva" panose="03010101010201010101" pitchFamily="66" charset="0"/>
              </a:rPr>
              <a:t>несъедобные грибы.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Вывешивают </a:t>
            </a:r>
            <a:r>
              <a:rPr lang="ru-RU" sz="2400" dirty="0">
                <a:latin typeface="Monotype Corsiva" panose="03010101010201010101" pitchFamily="66" charset="0"/>
              </a:rPr>
              <a:t>скворечники и кормушки.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Рвут </a:t>
            </a:r>
            <a:r>
              <a:rPr lang="ru-RU" sz="2400" dirty="0">
                <a:latin typeface="Monotype Corsiva" panose="03010101010201010101" pitchFamily="66" charset="0"/>
              </a:rPr>
              <a:t>цветы охапками.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Сажают </a:t>
            </a:r>
            <a:r>
              <a:rPr lang="ru-RU" sz="2400" dirty="0">
                <a:latin typeface="Monotype Corsiva" panose="03010101010201010101" pitchFamily="66" charset="0"/>
              </a:rPr>
              <a:t>деревья.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Оберегают </a:t>
            </a:r>
            <a:r>
              <a:rPr lang="ru-RU" sz="2400" dirty="0">
                <a:latin typeface="Monotype Corsiva" panose="03010101010201010101" pitchFamily="66" charset="0"/>
              </a:rPr>
              <a:t>родники.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Ставят капканы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Собирают </a:t>
            </a:r>
            <a:r>
              <a:rPr lang="ru-RU" sz="2400" dirty="0">
                <a:latin typeface="Monotype Corsiva" panose="03010101010201010101" pitchFamily="66" charset="0"/>
              </a:rPr>
              <a:t>березовый сок.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Monotype Corsiva" panose="03010101010201010101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Ломают </a:t>
            </a:r>
            <a:r>
              <a:rPr lang="ru-RU" sz="2400" dirty="0">
                <a:latin typeface="Monotype Corsiva" panose="03010101010201010101" pitchFamily="66" charset="0"/>
              </a:rPr>
              <a:t>ветки деревьев”.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Разоряют </a:t>
            </a:r>
            <a:r>
              <a:rPr lang="ru-RU" sz="2400" dirty="0">
                <a:latin typeface="Monotype Corsiva" panose="03010101010201010101" pitchFamily="66" charset="0"/>
              </a:rPr>
              <a:t>муравейники.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Мусорят </a:t>
            </a:r>
            <a:r>
              <a:rPr lang="ru-RU" sz="2400" dirty="0">
                <a:latin typeface="Monotype Corsiva" panose="03010101010201010101" pitchFamily="66" charset="0"/>
              </a:rPr>
              <a:t>в лесу</a:t>
            </a:r>
            <a:r>
              <a:rPr lang="ru-RU" sz="2400" dirty="0" smtClean="0">
                <a:latin typeface="Monotype Corsiva" panose="03010101010201010101" pitchFamily="66" charset="0"/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Жгут </a:t>
            </a:r>
            <a:r>
              <a:rPr lang="ru-RU" sz="2400" dirty="0">
                <a:latin typeface="Monotype Corsiva" panose="03010101010201010101" pitchFamily="66" charset="0"/>
              </a:rPr>
              <a:t>прошлогоднюю траву.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Участвуют </a:t>
            </a:r>
            <a:r>
              <a:rPr lang="ru-RU" sz="2400" dirty="0">
                <a:latin typeface="Monotype Corsiva" panose="03010101010201010101" pitchFamily="66" charset="0"/>
              </a:rPr>
              <a:t>в очистке водоемов от мусора. </a:t>
            </a:r>
            <a:endParaRPr lang="ru-RU" sz="2400" dirty="0" smtClean="0">
              <a:latin typeface="Monotype Corsiva" panose="03010101010201010101" pitchFamily="66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>
                <a:latin typeface="Monotype Corsiva" panose="03010101010201010101" pitchFamily="66" charset="0"/>
              </a:rPr>
              <a:t>Я </a:t>
            </a:r>
            <a:r>
              <a:rPr lang="ru-RU" sz="2400" dirty="0">
                <a:latin typeface="Monotype Corsiva" panose="03010101010201010101" pitchFamily="66" charset="0"/>
              </a:rPr>
              <a:t>люблю свою природу,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>
                <a:latin typeface="Monotype Corsiva" panose="03010101010201010101" pitchFamily="66" charset="0"/>
              </a:rPr>
              <a:t>Я ей помогаю! 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8333" b="9445"/>
          <a:stretch/>
        </p:blipFill>
        <p:spPr bwMode="auto">
          <a:xfrm>
            <a:off x="6177930" y="332656"/>
            <a:ext cx="2934072" cy="2780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</a:t>
            </a:r>
            <a:r>
              <a:rPr lang="ru-RU" dirty="0"/>
              <a:t>“Это делают любители природы?”. </a:t>
            </a:r>
          </a:p>
        </p:txBody>
      </p:sp>
    </p:spTree>
    <p:extLst>
      <p:ext uri="{BB962C8B-B14F-4D97-AF65-F5344CB8AC3E}">
        <p14:creationId xmlns:p14="http://schemas.microsoft.com/office/powerpoint/2010/main" val="406859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Скажи пословицу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3677237"/>
            <a:ext cx="804260" cy="1635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436096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9925" y="3243263"/>
            <a:ext cx="18256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172" y="760418"/>
            <a:ext cx="1763737" cy="1592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4964" y="2602340"/>
            <a:ext cx="1603768" cy="2024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069" y="4913656"/>
            <a:ext cx="191452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4" y="2639211"/>
            <a:ext cx="2662610" cy="1869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4604" y="4690774"/>
            <a:ext cx="2493459" cy="1874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7" y="142339"/>
            <a:ext cx="2165971" cy="164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7171" y="3899927"/>
            <a:ext cx="2315660" cy="172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2488" y="1741458"/>
            <a:ext cx="2685027" cy="201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7700" y="2266796"/>
            <a:ext cx="1835756" cy="1952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5432" y="4857012"/>
            <a:ext cx="2070047" cy="1651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43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3368"/>
          <a:stretch/>
        </p:blipFill>
        <p:spPr bwMode="auto">
          <a:xfrm>
            <a:off x="-8384" y="2636912"/>
            <a:ext cx="9036496" cy="391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00" b="7778"/>
          <a:stretch/>
        </p:blipFill>
        <p:spPr bwMode="auto">
          <a:xfrm>
            <a:off x="95250" y="0"/>
            <a:ext cx="34290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23928" y="548680"/>
            <a:ext cx="48499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ГРИБНАЯ ГОЛОВОЛОМКА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1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739"/>
          <a:stretch/>
        </p:blipFill>
        <p:spPr bwMode="auto">
          <a:xfrm>
            <a:off x="-34280" y="3252325"/>
            <a:ext cx="9036496" cy="36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739"/>
          <a:stretch/>
        </p:blipFill>
        <p:spPr bwMode="auto">
          <a:xfrm>
            <a:off x="118120" y="3404725"/>
            <a:ext cx="9036496" cy="360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3750" b="8333"/>
          <a:stretch/>
        </p:blipFill>
        <p:spPr bwMode="auto">
          <a:xfrm>
            <a:off x="33164" y="0"/>
            <a:ext cx="348615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76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1571604" y="1857364"/>
            <a:ext cx="5929354" cy="242889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sz="3000" b="1" dirty="0" smtClean="0">
                <a:solidFill>
                  <a:schemeClr val="tx1"/>
                </a:solidFill>
                <a:latin typeface="Cambria" pitchFamily="18" charset="0"/>
              </a:rPr>
              <a:t>Под осиною ребятки бегают, играют в прятки.</a:t>
            </a:r>
            <a:br>
              <a:rPr lang="ru-RU" sz="3000" b="1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Cambria" pitchFamily="18" charset="0"/>
              </a:rPr>
              <a:t>Где один покажется –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3000" b="1" dirty="0" smtClean="0">
                <a:solidFill>
                  <a:schemeClr val="tx1"/>
                </a:solidFill>
                <a:latin typeface="Cambria" pitchFamily="18" charset="0"/>
              </a:rPr>
              <a:t>там и другой окажется.</a:t>
            </a:r>
            <a:endParaRPr lang="ru-RU" sz="3000" b="1" dirty="0">
              <a:solidFill>
                <a:schemeClr val="tx1"/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428604"/>
            <a:ext cx="335861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  <a:latin typeface="Georgia" pitchFamily="18" charset="0"/>
              </a:rPr>
              <a:t>загадки </a:t>
            </a:r>
          </a:p>
        </p:txBody>
      </p:sp>
      <p:pic>
        <p:nvPicPr>
          <p:cNvPr id="15366" name="Picture 2" descr="D:\МОИ ДОКУМЕНТЫ\школьные работы\ВСЁ ДЛЯ БИОЛОГИИ\6 класс БОТАНИКА\внеклассное мероприятие И НИ РЫБА, И НИ МЯСО\грибы\p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5429250"/>
            <a:ext cx="17859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5" descr="D:\МОИ ДОКУМЕНТЫ\школьные работы\ВСЁ ДЛЯ БИОЛОГИИ\6 класс БОТАНИКА\внеклассное мероприятие И НИ РЫБА, И НИ МЯСО\грибы\p1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0375" y="5214938"/>
            <a:ext cx="1924050" cy="144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37823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15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536</Words>
  <Application>Microsoft Office PowerPoint</Application>
  <PresentationFormat>Экран (4:3)</PresentationFormat>
  <Paragraphs>330</Paragraphs>
  <Slides>42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19</vt:i4>
      </vt:variant>
      <vt:variant>
        <vt:lpstr>Заголовки слайдов</vt:lpstr>
      </vt:variant>
      <vt:variant>
        <vt:i4>42</vt:i4>
      </vt:variant>
    </vt:vector>
  </HeadingPairs>
  <TitlesOfParts>
    <vt:vector size="61" baseType="lpstr">
      <vt:lpstr>153</vt:lpstr>
      <vt:lpstr>1_153</vt:lpstr>
      <vt:lpstr>2_153</vt:lpstr>
      <vt:lpstr>3_153</vt:lpstr>
      <vt:lpstr>4_153</vt:lpstr>
      <vt:lpstr>5_153</vt:lpstr>
      <vt:lpstr>6_153</vt:lpstr>
      <vt:lpstr>7_153</vt:lpstr>
      <vt:lpstr>8_153</vt:lpstr>
      <vt:lpstr>9_153</vt:lpstr>
      <vt:lpstr>10_153</vt:lpstr>
      <vt:lpstr>11_153</vt:lpstr>
      <vt:lpstr>12_153</vt:lpstr>
      <vt:lpstr>13_153</vt:lpstr>
      <vt:lpstr>14_153</vt:lpstr>
      <vt:lpstr>15_153</vt:lpstr>
      <vt:lpstr>16_153</vt:lpstr>
      <vt:lpstr>17_153</vt:lpstr>
      <vt:lpstr>18_153</vt:lpstr>
      <vt:lpstr>с. Новый Сарбай 2018 - 2019</vt:lpstr>
      <vt:lpstr>Презентация PowerPoint</vt:lpstr>
      <vt:lpstr>         ЭКОЛОГИЯ  Это слово составлено из двух греческих слов:  «ойкос» - «дом»   «логос»- «наука». </vt:lpstr>
      <vt:lpstr>Презентация PowerPoint</vt:lpstr>
      <vt:lpstr>игра “Это делают любители природы?”. </vt:lpstr>
      <vt:lpstr>Скажи пословицу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Тысячелистник обыкновенный</vt:lpstr>
      <vt:lpstr>ромашка аптечная </vt:lpstr>
      <vt:lpstr>подорожник большой</vt:lpstr>
      <vt:lpstr>Валериана  лекарственная</vt:lpstr>
      <vt:lpstr>ЧЕРЕДА</vt:lpstr>
      <vt:lpstr>Одуванчик лекарственный</vt:lpstr>
      <vt:lpstr>Среда обитания</vt:lpstr>
      <vt:lpstr>Найди предмет</vt:lpstr>
      <vt:lpstr>Найди предмет</vt:lpstr>
      <vt:lpstr>Экологическая задача</vt:lpstr>
      <vt:lpstr>Экологическая катастрофа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ромашка</dc:title>
  <dc:creator>школа</dc:creator>
  <cp:lastModifiedBy>User</cp:lastModifiedBy>
  <cp:revision>35</cp:revision>
  <dcterms:created xsi:type="dcterms:W3CDTF">2013-12-11T17:05:53Z</dcterms:created>
  <dcterms:modified xsi:type="dcterms:W3CDTF">2019-04-25T18:48:28Z</dcterms:modified>
</cp:coreProperties>
</file>