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slideMasters/slideMaster8.xml" ContentType="application/vnd.openxmlformats-officedocument.presentationml.slideMaster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  <p:sldMasterId id="2147483657" r:id="rId2"/>
    <p:sldMasterId id="2147483659" r:id="rId3"/>
    <p:sldMasterId id="2147483681" r:id="rId4"/>
    <p:sldMasterId id="2147483683" r:id="rId5"/>
    <p:sldMasterId id="2147483690" r:id="rId6"/>
    <p:sldMasterId id="2147483692" r:id="rId7"/>
    <p:sldMasterId id="2147483694" r:id="rId8"/>
  </p:sldMasterIdLst>
  <p:notesMasterIdLst>
    <p:notesMasterId r:id="rId64"/>
  </p:notesMasterIdLst>
  <p:sldIdLst>
    <p:sldId id="256" r:id="rId9"/>
    <p:sldId id="257" r:id="rId10"/>
    <p:sldId id="258" r:id="rId11"/>
    <p:sldId id="259" r:id="rId12"/>
    <p:sldId id="323" r:id="rId13"/>
    <p:sldId id="316" r:id="rId14"/>
    <p:sldId id="324" r:id="rId15"/>
    <p:sldId id="317" r:id="rId16"/>
    <p:sldId id="260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61" r:id="rId34"/>
    <p:sldId id="281" r:id="rId35"/>
    <p:sldId id="282" r:id="rId36"/>
    <p:sldId id="283" r:id="rId37"/>
    <p:sldId id="284" r:id="rId38"/>
    <p:sldId id="285" r:id="rId39"/>
    <p:sldId id="286" r:id="rId40"/>
    <p:sldId id="262" r:id="rId41"/>
    <p:sldId id="289" r:id="rId42"/>
    <p:sldId id="287" r:id="rId43"/>
    <p:sldId id="288" r:id="rId44"/>
    <p:sldId id="263" r:id="rId45"/>
    <p:sldId id="290" r:id="rId46"/>
    <p:sldId id="299" r:id="rId47"/>
    <p:sldId id="301" r:id="rId48"/>
    <p:sldId id="300" r:id="rId49"/>
    <p:sldId id="307" r:id="rId50"/>
    <p:sldId id="308" r:id="rId51"/>
    <p:sldId id="309" r:id="rId52"/>
    <p:sldId id="310" r:id="rId53"/>
    <p:sldId id="313" r:id="rId54"/>
    <p:sldId id="305" r:id="rId55"/>
    <p:sldId id="291" r:id="rId56"/>
    <p:sldId id="292" r:id="rId57"/>
    <p:sldId id="294" r:id="rId58"/>
    <p:sldId id="296" r:id="rId59"/>
    <p:sldId id="264" r:id="rId60"/>
    <p:sldId id="306" r:id="rId61"/>
    <p:sldId id="320" r:id="rId62"/>
    <p:sldId id="318" r:id="rId6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66FF"/>
    <a:srgbClr val="FF9933"/>
    <a:srgbClr val="FFCC00"/>
    <a:srgbClr val="33CCFF"/>
    <a:srgbClr val="3399FF"/>
    <a:srgbClr val="118961"/>
    <a:srgbClr val="18438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776" autoAdjust="0"/>
    <p:restoredTop sz="94660"/>
  </p:normalViewPr>
  <p:slideViewPr>
    <p:cSldViewPr>
      <p:cViewPr varScale="1">
        <p:scale>
          <a:sx n="106" d="100"/>
          <a:sy n="106" d="100"/>
        </p:scale>
        <p:origin x="-17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slide" Target="slides/slide55.xml"/><Relationship Id="rId68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61" Type="http://schemas.openxmlformats.org/officeDocument/2006/relationships/slide" Target="slides/slide53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theme" Target="theme/theme1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1310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1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1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31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5DD0764-28D0-42C7-A62A-C5E70E91634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ufm.kgb.ru/nadia/3_08_03/DSCF0001.jpg/view?display=xsmall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club.certa.ru/photoalbum/photo/973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mycoweb.narod.ru/fungi/Informe_SJG_20020703.html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lvgira.narod.ru/africa/Agaricus_silvaticus.htm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zastavkin.narod.ru/fungi/8x6/muhomor02.html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kleo1.fromru.com/files/muhomor.html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mycoweb.narod.ru/fungi/Informe_SJG_20020609.html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foto.vrn.ru/index_osen2001.shtml" TargetMode="Externa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lvgira.narod.ru/europe/amanita_phalloides.htm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yesnet.purpe.ru/~amar/sp/3/sp3.htm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lvgira.narod.ru/samer/Boletus_edulis.htm" TargetMode="External"/><Relationship Id="rId5" Type="http://schemas.openxmlformats.org/officeDocument/2006/relationships/hyperlink" Target="http://weekend2003.narod.ru/Main.htm" TargetMode="External"/><Relationship Id="rId4" Type="http://schemas.openxmlformats.org/officeDocument/2006/relationships/hyperlink" Target="http://pages.marsu.ru/sv1/ekolog/fotov.html" TargetMode="Externa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mycoweb.narod.ru/fungi/Informe_SJG_20020707.html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pages.marsu.ru/sv1/ekolog/fotor.html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astavkin.com/html/fungi/1x7html/gruzd01.html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khyz.info/FOTOGALLERY.FILES/griby.htm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nature.baikal.ru/phs/ph.shtml?id=2009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EDBA1F-6909-4670-A759-CF8CBB8598EA}" type="slidenum">
              <a:rPr lang="ru-RU"/>
              <a:pPr/>
              <a:t>10</a:t>
            </a:fld>
            <a:endParaRPr lang="ru-RU"/>
          </a:p>
        </p:txBody>
      </p:sp>
      <p:sp>
        <p:nvSpPr>
          <p:cNvPr id="1320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fontAlgn="t"/>
            <a:r>
              <a:rPr lang="ru-RU"/>
              <a:t>Фото:http://www.mastbank.ru/wall/cat.php?page=1&amp;cat=%C3%F0%E8%E1%FB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BC0ED5-8C72-4318-B48C-B038003E7E15}" type="slidenum">
              <a:rPr lang="ru-RU"/>
              <a:pPr/>
              <a:t>21</a:t>
            </a:fld>
            <a:endParaRPr lang="ru-RU"/>
          </a:p>
        </p:txBody>
      </p:sp>
      <p:sp>
        <p:nvSpPr>
          <p:cNvPr id="1525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fontAlgn="t">
              <a:buFontTx/>
              <a:buChar char="•"/>
            </a:pPr>
            <a:r>
              <a:rPr lang="ru-RU">
                <a:cs typeface="Arial" charset="0"/>
                <a:hlinkClick r:id="rId3"/>
              </a:rPr>
              <a:t>http://ufm.kgb.ru/nadia/3_08_03/DSCF0001.jpg/view?display=xsmall</a:t>
            </a:r>
            <a:r>
              <a:rPr lang="ru-RU">
                <a:cs typeface="Arial" charset="0"/>
              </a:rPr>
              <a:t> </a:t>
            </a:r>
          </a:p>
          <a:p>
            <a:r>
              <a:rPr lang="ru-RU"/>
              <a:t>http://www.nsmyslov.itn.ru/PHOTO/PHOTOMEJERA/mejera_130903/index.html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400363-39B5-4D4A-9CDA-322CE93F1B61}" type="slidenum">
              <a:rPr lang="ru-RU"/>
              <a:pPr/>
              <a:t>22</a:t>
            </a:fld>
            <a:endParaRPr lang="ru-RU"/>
          </a:p>
        </p:txBody>
      </p:sp>
      <p:sp>
        <p:nvSpPr>
          <p:cNvPr id="1546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fontAlgn="t"/>
            <a:r>
              <a:rPr lang="ru-RU"/>
              <a:t>Фото: </a:t>
            </a:r>
            <a:r>
              <a:rPr lang="ru-RU">
                <a:cs typeface="Arial" charset="0"/>
                <a:hlinkClick r:id="rId3"/>
              </a:rPr>
              <a:t>http://club.certa.ru/photoalbum/photo/973/</a:t>
            </a:r>
            <a:r>
              <a:rPr lang="ru-RU">
                <a:cs typeface="Arial" charset="0"/>
              </a:rPr>
              <a:t> 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1E1EA0-4B0E-4936-826E-02BD4989D6D7}" type="slidenum">
              <a:rPr lang="ru-RU"/>
              <a:pPr/>
              <a:t>23</a:t>
            </a:fld>
            <a:endParaRPr lang="ru-RU"/>
          </a:p>
        </p:txBody>
      </p:sp>
      <p:sp>
        <p:nvSpPr>
          <p:cNvPr id="1566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ru-RU"/>
              <a:t>http://cqham.qrz.ru/gribki/im/gr-15.jpg</a:t>
            </a:r>
          </a:p>
          <a:p>
            <a:r>
              <a:rPr lang="ru-RU"/>
              <a:t>http://www.gribiki.narod.ru/Siedobnie/Podberezovik.html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7B7246-FBE7-407E-9F35-EE0997985FC8}" type="slidenum">
              <a:rPr lang="ru-RU"/>
              <a:pPr/>
              <a:t>24</a:t>
            </a:fld>
            <a:endParaRPr lang="ru-RU"/>
          </a:p>
        </p:txBody>
      </p:sp>
      <p:sp>
        <p:nvSpPr>
          <p:cNvPr id="1587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fontAlgn="t"/>
            <a:r>
              <a:rPr lang="ru-RU"/>
              <a:t>Фото: </a:t>
            </a:r>
            <a:r>
              <a:rPr lang="ru-RU">
                <a:cs typeface="Arial" charset="0"/>
                <a:hlinkClick r:id="rId3"/>
              </a:rPr>
              <a:t>http://mycoweb.narod.ru/fungi/Informe_SJG_20020703.html</a:t>
            </a:r>
            <a:r>
              <a:rPr lang="ru-RU">
                <a:cs typeface="Arial" charset="0"/>
              </a:rPr>
              <a:t> 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BD4500-E3B2-464F-ADF3-9C186E3DD829}" type="slidenum">
              <a:rPr lang="ru-RU"/>
              <a:pPr/>
              <a:t>25</a:t>
            </a:fld>
            <a:endParaRPr lang="ru-RU"/>
          </a:p>
        </p:txBody>
      </p:sp>
      <p:sp>
        <p:nvSpPr>
          <p:cNvPr id="1607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ru-RU"/>
              <a:t>Фото: http://www.toadstool.ru/catalog/descripts/agaricaceae/agaricus/ag_silvicola/agarsilv.htm</a:t>
            </a:r>
            <a:endParaRPr lang="en-US"/>
          </a:p>
          <a:p>
            <a:pPr fontAlgn="t"/>
            <a:r>
              <a:rPr lang="ru-RU">
                <a:hlinkClick r:id="rId3"/>
              </a:rPr>
              <a:t>http://lvgira.narod.ru/africa/Agaricus_silvaticus.htm</a:t>
            </a:r>
            <a:r>
              <a:rPr lang="ru-RU"/>
              <a:t> </a:t>
            </a:r>
            <a:endParaRPr lang="en-US"/>
          </a:p>
          <a:p>
            <a:pPr fontAlgn="t"/>
            <a:r>
              <a:rPr lang="ru-RU"/>
              <a:t>http://www.toadstool.ru/catalog/descripts/agaricaceae/agaricus/ag_silvicola/agarsilv.htm</a:t>
            </a:r>
            <a:r>
              <a:rPr lang="en-US"/>
              <a:t>  </a:t>
            </a:r>
            <a:endParaRPr lang="ru-RU"/>
          </a:p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C38AEB-BA8A-428F-B447-576B332BAFAC}" type="slidenum">
              <a:rPr lang="ru-RU"/>
              <a:pPr/>
              <a:t>27</a:t>
            </a:fld>
            <a:endParaRPr lang="ru-RU"/>
          </a:p>
        </p:txBody>
      </p:sp>
      <p:sp>
        <p:nvSpPr>
          <p:cNvPr id="1628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fontAlgn="t"/>
            <a:r>
              <a:rPr lang="ru-RU"/>
              <a:t>Фото: </a:t>
            </a:r>
            <a:r>
              <a:rPr lang="ru-RU">
                <a:cs typeface="Arial" charset="0"/>
                <a:hlinkClick r:id="rId3"/>
              </a:rPr>
              <a:t>http://zastavkin.narod.ru/fungi/8x6/muhomor02.html</a:t>
            </a:r>
            <a:r>
              <a:rPr lang="ru-RU">
                <a:cs typeface="Arial" charset="0"/>
              </a:rPr>
              <a:t> 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D5E6F7-1DC5-4380-B6AF-0FB2AD729A78}" type="slidenum">
              <a:rPr lang="ru-RU"/>
              <a:pPr/>
              <a:t>28</a:t>
            </a:fld>
            <a:endParaRPr lang="ru-RU"/>
          </a:p>
        </p:txBody>
      </p:sp>
      <p:sp>
        <p:nvSpPr>
          <p:cNvPr id="1648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ru-RU"/>
              <a:t>http://cqham.qrz.ru/gribki/muhomor.shtml</a:t>
            </a:r>
          </a:p>
          <a:p>
            <a:r>
              <a:rPr lang="ru-RU"/>
              <a:t>http://www.toadstool.ru/catalog/katalogg.htm</a:t>
            </a:r>
          </a:p>
          <a:p>
            <a:pPr fontAlgn="t">
              <a:buFontTx/>
              <a:buChar char="•"/>
            </a:pPr>
            <a:r>
              <a:rPr lang="ru-RU">
                <a:cs typeface="Arial" charset="0"/>
                <a:hlinkClick r:id="rId3"/>
              </a:rPr>
              <a:t>http://kleo1.fromru.com/files/muhomor.html</a:t>
            </a:r>
            <a:r>
              <a:rPr lang="ru-RU">
                <a:cs typeface="Arial" charset="0"/>
              </a:rPr>
              <a:t> </a:t>
            </a:r>
          </a:p>
          <a:p>
            <a:endParaRPr lang="ru-RU"/>
          </a:p>
          <a:p>
            <a:r>
              <a:rPr lang="ru-RU"/>
              <a:t>http://boris.tylevich.ru/journalshowcomments.php?s=&amp;journalid=3587&amp;jcommid=1797863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FF175A-4AD8-4A9E-8AD5-33665833BFEE}" type="slidenum">
              <a:rPr lang="ru-RU"/>
              <a:pPr/>
              <a:t>29</a:t>
            </a:fld>
            <a:endParaRPr lang="ru-RU"/>
          </a:p>
        </p:txBody>
      </p:sp>
      <p:sp>
        <p:nvSpPr>
          <p:cNvPr id="1669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fontAlgn="t"/>
            <a:r>
              <a:rPr lang="ru-RU"/>
              <a:t>Фото: </a:t>
            </a:r>
            <a:r>
              <a:rPr lang="en-US"/>
              <a:t>h</a:t>
            </a:r>
            <a:r>
              <a:rPr lang="ru-RU">
                <a:cs typeface="Arial" charset="0"/>
              </a:rPr>
              <a:t>ttp://www.mastbank.ru/wall/cat.php?page=1&amp;cat=%C3%F0%E8%E1%FB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EDD86A-6000-43B5-ABD8-38D152F78DFA}" type="slidenum">
              <a:rPr lang="ru-RU"/>
              <a:pPr/>
              <a:t>30</a:t>
            </a:fld>
            <a:endParaRPr lang="ru-RU"/>
          </a:p>
        </p:txBody>
      </p:sp>
      <p:sp>
        <p:nvSpPr>
          <p:cNvPr id="1689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fontAlgn="t">
              <a:buFontTx/>
              <a:buChar char="•"/>
            </a:pPr>
            <a:r>
              <a:rPr lang="ru-RU">
                <a:cs typeface="Arial" charset="0"/>
                <a:hlinkClick r:id="rId3"/>
              </a:rPr>
              <a:t>http://mycoweb.narod.ru/fungi/Informe_SJG_20020609.html</a:t>
            </a:r>
            <a:r>
              <a:rPr lang="ru-RU">
                <a:cs typeface="Arial" charset="0"/>
              </a:rPr>
              <a:t> </a:t>
            </a:r>
          </a:p>
          <a:p>
            <a:pPr fontAlgn="t">
              <a:buFontTx/>
              <a:buChar char="•"/>
            </a:pPr>
            <a:r>
              <a:rPr lang="ru-RU">
                <a:cs typeface="Arial" charset="0"/>
                <a:hlinkClick r:id="rId4"/>
              </a:rPr>
              <a:t>http://foto.vrn.ru/index_osen2001.shtml</a:t>
            </a:r>
            <a:r>
              <a:rPr lang="ru-RU">
                <a:cs typeface="Arial" charset="0"/>
              </a:rPr>
              <a:t> 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30B3F9-6542-4154-A09B-FE525B5D3E73}" type="slidenum">
              <a:rPr lang="ru-RU"/>
              <a:pPr/>
              <a:t>31</a:t>
            </a:fld>
            <a:endParaRPr lang="ru-RU"/>
          </a:p>
        </p:txBody>
      </p:sp>
      <p:sp>
        <p:nvSpPr>
          <p:cNvPr id="1710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fontAlgn="t"/>
            <a:r>
              <a:rPr lang="ru-RU"/>
              <a:t>Фото: </a:t>
            </a:r>
            <a:r>
              <a:rPr lang="ru-RU">
                <a:cs typeface="Arial" charset="0"/>
                <a:hlinkClick r:id="rId3"/>
              </a:rPr>
              <a:t>http://lvgira.narod.ru/europe/amanita_phalloides.htm</a:t>
            </a:r>
            <a:r>
              <a:rPr lang="ru-RU">
                <a:cs typeface="Arial" charset="0"/>
              </a:rPr>
              <a:t> 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4E6CCE-9806-48A5-8951-36C6527BA2BC}" type="slidenum">
              <a:rPr lang="ru-RU"/>
              <a:pPr/>
              <a:t>11</a:t>
            </a:fld>
            <a:endParaRPr lang="ru-RU"/>
          </a:p>
        </p:txBody>
      </p:sp>
      <p:sp>
        <p:nvSpPr>
          <p:cNvPr id="1341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ru-RU"/>
              <a:t>Фото: </a:t>
            </a:r>
            <a:r>
              <a:rPr lang="ru-RU">
                <a:cs typeface="Arial" charset="0"/>
                <a:hlinkClick r:id="rId3"/>
              </a:rPr>
              <a:t>http://yesnet.purpe.ru/~amar/sp/3/sp3.htm</a:t>
            </a:r>
            <a:r>
              <a:rPr lang="ru-RU">
                <a:cs typeface="Arial" charset="0"/>
              </a:rPr>
              <a:t> </a:t>
            </a:r>
          </a:p>
          <a:p>
            <a:r>
              <a:rPr lang="ru-RU">
                <a:cs typeface="Arial" charset="0"/>
                <a:hlinkClick r:id="rId4"/>
              </a:rPr>
              <a:t>http://pages.marsu.ru/sv1/ekolog/fotov.html</a:t>
            </a:r>
            <a:r>
              <a:rPr lang="ru-RU">
                <a:cs typeface="Arial" charset="0"/>
              </a:rPr>
              <a:t> </a:t>
            </a:r>
            <a:endParaRPr lang="ru-RU"/>
          </a:p>
          <a:p>
            <a:pPr fontAlgn="t">
              <a:buFontTx/>
              <a:buChar char="•"/>
            </a:pPr>
            <a:r>
              <a:rPr lang="ru-RU">
                <a:cs typeface="Arial" charset="0"/>
                <a:hlinkClick r:id="rId5"/>
              </a:rPr>
              <a:t>http://weekend2003.narod.ru/Main.htm</a:t>
            </a:r>
            <a:r>
              <a:rPr lang="ru-RU">
                <a:cs typeface="Arial" charset="0"/>
              </a:rPr>
              <a:t> </a:t>
            </a:r>
          </a:p>
          <a:p>
            <a:pPr fontAlgn="t">
              <a:buFontTx/>
              <a:buChar char="•"/>
            </a:pPr>
            <a:r>
              <a:rPr lang="ru-RU">
                <a:cs typeface="Arial" charset="0"/>
                <a:hlinkClick r:id="rId6"/>
              </a:rPr>
              <a:t>http://lvgira.narod.ru/samer/Boletus_edulis.htm</a:t>
            </a:r>
            <a:r>
              <a:rPr lang="ru-RU">
                <a:cs typeface="Arial" charset="0"/>
              </a:rPr>
              <a:t> </a:t>
            </a:r>
          </a:p>
          <a:p>
            <a:endParaRPr lang="ru-RU"/>
          </a:p>
          <a:p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221959-648A-4329-A61C-4517792FA394}" type="slidenum">
              <a:rPr lang="ru-RU"/>
              <a:pPr/>
              <a:t>32</a:t>
            </a:fld>
            <a:endParaRPr lang="ru-RU"/>
          </a:p>
        </p:txBody>
      </p:sp>
      <p:sp>
        <p:nvSpPr>
          <p:cNvPr id="173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ru-RU"/>
              <a:t>http://dangerhunter.narod.ru/Friends/friends.html</a:t>
            </a:r>
          </a:p>
          <a:p>
            <a:r>
              <a:rPr lang="ru-RU"/>
              <a:t>http://www.toadstool.ru/catalog/katalogg.htm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649A7A-178F-464E-B255-C264CB1AE788}" type="slidenum">
              <a:rPr lang="ru-RU"/>
              <a:pPr/>
              <a:t>34</a:t>
            </a:fld>
            <a:endParaRPr lang="ru-RU"/>
          </a:p>
        </p:txBody>
      </p:sp>
      <p:sp>
        <p:nvSpPr>
          <p:cNvPr id="1955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ru-RU"/>
              <a:t>http://lvgira.narod.ru/namer/Clathrus_crispus.htm</a:t>
            </a:r>
          </a:p>
          <a:p>
            <a:r>
              <a:rPr lang="ru-RU"/>
              <a:t>http://kgbz.narod.ru/Flora.html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AA4FDF-A76E-4D93-A058-B77778751340}" type="slidenum">
              <a:rPr lang="ru-RU"/>
              <a:pPr/>
              <a:t>35</a:t>
            </a:fld>
            <a:endParaRPr lang="ru-RU"/>
          </a:p>
        </p:txBody>
      </p:sp>
      <p:sp>
        <p:nvSpPr>
          <p:cNvPr id="1914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ru-RU"/>
              <a:t>http://zayavka.km.ru/008/catalog/redbook/katalog/rb11/rb11.htm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C7F03B-3A89-40BE-A87D-037254C5038F}" type="slidenum">
              <a:rPr lang="ru-RU"/>
              <a:pPr/>
              <a:t>36</a:t>
            </a:fld>
            <a:endParaRPr lang="ru-RU"/>
          </a:p>
        </p:txBody>
      </p:sp>
      <p:sp>
        <p:nvSpPr>
          <p:cNvPr id="1935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ru-RU"/>
              <a:t>http://lvgira.narod.ru/africa/Dictiophora_indusiata.htm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CF0DF2-B950-4DD4-80B1-4B6FBA8C5FB1}" type="slidenum">
              <a:rPr lang="ru-RU"/>
              <a:pPr/>
              <a:t>12</a:t>
            </a:fld>
            <a:endParaRPr lang="ru-RU"/>
          </a:p>
        </p:txBody>
      </p:sp>
      <p:sp>
        <p:nvSpPr>
          <p:cNvPr id="1361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fontAlgn="t"/>
            <a:r>
              <a:rPr lang="ru-RU"/>
              <a:t>Фото: </a:t>
            </a:r>
            <a:r>
              <a:rPr lang="ru-RU">
                <a:cs typeface="Arial" charset="0"/>
                <a:hlinkClick r:id="rId3"/>
              </a:rPr>
              <a:t>http://mycoweb.narod.ru/fungi/Informe_SJG_20020707.html</a:t>
            </a:r>
            <a:r>
              <a:rPr lang="ru-RU">
                <a:cs typeface="Arial" charset="0"/>
              </a:rPr>
              <a:t> 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676B03-8C12-44B1-B0C8-E6750DF8EB12}" type="slidenum">
              <a:rPr lang="ru-RU"/>
              <a:pPr/>
              <a:t>13</a:t>
            </a:fld>
            <a:endParaRPr lang="ru-RU"/>
          </a:p>
        </p:txBody>
      </p:sp>
      <p:sp>
        <p:nvSpPr>
          <p:cNvPr id="1382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ru-RU"/>
              <a:t>Фото: </a:t>
            </a:r>
            <a:r>
              <a:rPr lang="ru-RU">
                <a:cs typeface="Arial" charset="0"/>
                <a:hlinkClick r:id="rId3"/>
              </a:rPr>
              <a:t>http://pages.marsu.ru/sv1/ekolog/fotor.html</a:t>
            </a:r>
            <a:r>
              <a:rPr lang="ru-RU">
                <a:cs typeface="Arial" charset="0"/>
              </a:rPr>
              <a:t> </a:t>
            </a:r>
          </a:p>
          <a:p>
            <a:r>
              <a:rPr lang="ru-RU"/>
              <a:t>http://www.gribiki.narod.ru/Siedobnie/Lisichka.html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21A054-E1C2-4AAB-833E-B1489246F322}" type="slidenum">
              <a:rPr lang="ru-RU"/>
              <a:pPr/>
              <a:t>14</a:t>
            </a:fld>
            <a:endParaRPr lang="ru-RU"/>
          </a:p>
        </p:txBody>
      </p:sp>
      <p:sp>
        <p:nvSpPr>
          <p:cNvPr id="1402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fontAlgn="t"/>
            <a:r>
              <a:rPr lang="ru-RU"/>
              <a:t>Фото: </a:t>
            </a:r>
            <a:r>
              <a:rPr lang="ru-RU">
                <a:hlinkClick r:id="rId3"/>
              </a:rPr>
              <a:t>http://www.zastavkin.com/html/fungi/1x7html/gruzd01.html</a:t>
            </a:r>
            <a:r>
              <a:rPr lang="ru-RU"/>
              <a:t> 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47E8CB-C6A1-46B3-A2CC-443200AFCE85}" type="slidenum">
              <a:rPr lang="ru-RU"/>
              <a:pPr/>
              <a:t>15</a:t>
            </a:fld>
            <a:endParaRPr lang="ru-RU"/>
          </a:p>
        </p:txBody>
      </p:sp>
      <p:sp>
        <p:nvSpPr>
          <p:cNvPr id="1423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fontAlgn="t">
              <a:buFontTx/>
              <a:buChar char="•"/>
            </a:pPr>
            <a:r>
              <a:rPr lang="ru-RU">
                <a:cs typeface="Arial" charset="0"/>
                <a:hlinkClick r:id="rId3"/>
              </a:rPr>
              <a:t>http://www.arkhyz.info/FOTOGALLERY.FILES/griby.htm</a:t>
            </a:r>
            <a:r>
              <a:rPr lang="ru-RU">
                <a:cs typeface="Arial" charset="0"/>
              </a:rPr>
              <a:t> </a:t>
            </a:r>
          </a:p>
          <a:p>
            <a:r>
              <a:rPr lang="ru-RU"/>
              <a:t>http://www.toadstool.ru/catalog/descripts/russulaceae/lactarius/l_resimus/lactres.htm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ED0FA2-1138-41DD-B8B7-1B07EF1B6DB7}" type="slidenum">
              <a:rPr lang="ru-RU"/>
              <a:pPr/>
              <a:t>18</a:t>
            </a:fld>
            <a:endParaRPr lang="ru-RU"/>
          </a:p>
        </p:txBody>
      </p:sp>
      <p:sp>
        <p:nvSpPr>
          <p:cNvPr id="1464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fontAlgn="t"/>
            <a:r>
              <a:rPr lang="ru-RU"/>
              <a:t>Фото: http://www.mastbank.ru/wall/cat.php?page=1&amp;cat=%C3%F0%E8%E1%FB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F3D975-6930-46E8-B88B-C6629DF04FEB}" type="slidenum">
              <a:rPr lang="ru-RU"/>
              <a:pPr/>
              <a:t>19</a:t>
            </a:fld>
            <a:endParaRPr lang="ru-RU"/>
          </a:p>
        </p:txBody>
      </p:sp>
      <p:sp>
        <p:nvSpPr>
          <p:cNvPr id="1484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ru-RU"/>
              <a:t>Фото: </a:t>
            </a:r>
            <a:r>
              <a:rPr lang="ru-RU">
                <a:hlinkClick r:id="rId3"/>
              </a:rPr>
              <a:t>http://nature.baikal.ru/phs/ph.shtml?id=2009</a:t>
            </a:r>
            <a:r>
              <a:rPr lang="ru-RU"/>
              <a:t> 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223DFD-75E3-4329-A5E4-2C2152515BA7}" type="slidenum">
              <a:rPr lang="ru-RU"/>
              <a:pPr/>
              <a:t>20</a:t>
            </a:fld>
            <a:endParaRPr lang="ru-RU"/>
          </a:p>
        </p:txBody>
      </p:sp>
      <p:sp>
        <p:nvSpPr>
          <p:cNvPr id="1505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ru-RU"/>
              <a:t>Фото: http://www.mastbank.ru/wall/cat.php?page=1&amp;cat=%C3%F0%E8%E1%FB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1638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 sz="2400">
                <a:latin typeface="Times New Roman" pitchFamily="18" charset="0"/>
              </a:endParaRPr>
            </a:p>
          </p:txBody>
        </p:sp>
        <p:sp>
          <p:nvSpPr>
            <p:cNvPr id="16388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 sz="2400">
                <a:latin typeface="Times New Roman" pitchFamily="18" charset="0"/>
              </a:endParaRPr>
            </a:p>
          </p:txBody>
        </p:sp>
      </p:grpSp>
      <p:grpSp>
        <p:nvGrpSpPr>
          <p:cNvPr id="16389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16390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1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639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6393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6394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6395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457E4CFA-4740-4208-A414-9E62B1B367E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6396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E28801-F6A4-4331-BE6C-30EB736A12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8F045A-94B0-4A24-87DB-6A5E093D96E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4BC1BC1-FD1A-4EC7-932A-8B5122BD2B48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22536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22537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38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39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2540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22541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2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3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4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5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22546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22547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8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9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2550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2551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52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53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54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55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2556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557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2BC3E5-564C-446F-A91C-0B78BEA58F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08B23F-769E-48CB-B620-98F8BF5250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8C7202-9E6D-4473-8518-C281D6F7DC4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7F741-1E09-4743-8AF5-9ECF0F1CE2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5742D-063B-496C-B651-A8D62B863D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61E871-D1EC-409A-8D06-E117FDAC7E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005580-2A52-42F3-8EA5-61D8140C39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2D22E-DFDE-4D7B-A6F8-A45DF9755D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55AD28-3734-4027-B666-04A751EF1F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419858-E764-402E-AD38-CFE500A0DD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EC0D6-E2D0-4BDA-B2D2-F69FE83780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30723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30724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25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0726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30727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28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0729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30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31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73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3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0734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30735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30736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D44B83AC-02AA-4374-A9E2-2883B66803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4D251-7BCB-4F5B-BF43-FC3696488D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94957E-322C-4BFE-8FCA-60E6DDA7456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E5F0BC-2FD2-4C04-92F6-B99604A4F1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09414-8C9C-4AC4-AD6C-3F660E9334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903A4E-F0CE-4572-81FA-28DD7EC52D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151BEA-9EE4-4BDD-83F1-AC2038D9D4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CC376C-C86F-4B5B-BBE6-C2460C71AB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91E53-BCAC-4EA0-AA8F-D8D9FCD45D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3F0714-8BCE-4737-812B-9E9159C2FB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1CDE6-DA56-468C-B523-1437679BF1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663C05-9AB1-471C-A8CA-D543A176A7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65539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65540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5543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5544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5545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fld id="{54E74884-5E23-49E1-B529-347405E365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F1E39-5D49-4BA9-82E3-2BB5A20E71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0973CB-621E-4604-AD8B-43ADC8612C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7DC035-D059-449C-BFDC-565E01FE52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ABAC0B-E9B5-4226-8E7F-EEB1EB08C2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716EE6-7FF0-4DBF-A230-C33FA36105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7EB16-1C2F-417C-A0A3-FD7720C3C0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7D65D3-16E2-43FA-BEEF-F225D58675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EBDAD-D992-4CE1-9906-07CCCE4FC0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F341C-D510-46BE-86E1-E6A2B5E1EDD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52FFD5-899F-43FE-BB37-BDE187A3B0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21894B-DAEF-4B69-82D7-25E7C6CF97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FF46C0D-6A9E-4AC2-8DD6-FE15BC059592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76807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76808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809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810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A0B1B6-9F9F-46A5-AE93-115320BA587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9E92A-8624-4A54-9CE3-E85866678E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0E6BF7-F594-47D3-8BF6-45564CC39F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0B56BC-04E0-492F-A744-0753C671C0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ED6969-8B13-42BB-B2F8-1AE9D3F771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B448D6-F2CC-4975-A6B0-FF1C8403D8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5C0375-AB21-4BD9-BCD4-8B73340184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3C859D-F42F-4119-8243-7D1EEBEA72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98EC1-23A3-43C3-A9EB-819EADC4C5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5D2CA3-2EEA-473A-B538-51AEDEBABA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47086-C9F5-419C-AC82-496B4654F3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090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89091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092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9093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9094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9095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9096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E9F7217-E933-4536-B047-23BBD31BF87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909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373937-102A-49F0-9A69-024E2F152B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8CF338-22BC-46F0-A028-AE98E8DD199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111921-0FAD-4990-921F-3F1DE4B258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36069C-64F5-43B4-B710-9E5EBC3239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20FB6D-E9B1-4125-AFA2-17C26F1474C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502FA9-19F7-4C25-BF2A-1C7771685DC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2A1578-FD01-4EB0-9E64-CA116A7BFC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ED90DD-06E5-4F79-98FB-07898ACF86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9EE3FE-EBDC-4F9E-A785-07EC440A96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6F671A-8A42-4FC7-A960-6FD4BA1D38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ED27CC-9F88-479F-AF44-EF299ECA7A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186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93187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93188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93189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4416" y="0"/>
                </a:cxn>
                <a:cxn ang="0">
                  <a:pos x="4917" y="500"/>
                </a:cxn>
                <a:cxn ang="0">
                  <a:pos x="4417" y="1000"/>
                </a:cxn>
                <a:cxn ang="0">
                  <a:pos x="0" y="1000"/>
                </a:cxn>
              </a:cxnLst>
              <a:rect l="T0" t="T1" r="T2" b="T3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93190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3191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319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3193" name="Rectangle 9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3194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3195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fld id="{F0333323-5D18-4825-AF76-812EC5B614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4E2B7-4EED-4C29-8291-B9F768516B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19317F-D5C7-4E8F-A077-99C6DB92C5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4887B4-4978-47D5-B072-EBF2DBD8BB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DFA13C-F7E7-4590-998E-0998DE2356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CF3EB2-3383-4667-9FFA-60F4799D229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599638-FBD8-4C29-923F-92E3D386B2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08B7A2-8FAF-4C1C-B4B5-52DF9154D6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D6EFFD-310E-43BB-B2B7-A69DAF8B57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2C2678-3558-4D79-8A65-E48CEDA705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69DCEE-101F-4B50-BB85-C42F5C61ED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9E134E-B141-4216-98C9-590AF9F5EB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800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800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800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05CFFB4-792A-4F63-84BF-011C22AE667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28007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950255-78D7-408D-A634-AB9F79CC16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855FD8-212C-4FA8-80FC-90A461C1E1C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EBD032-A1BC-48E3-80CA-A1A3F36D8F9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FB3B6-B112-4C07-A234-71A44A4AB5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179CC5-304F-4673-83B9-B266D85187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0B0C92-8F5C-40A5-B91F-42AB559C6F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7AAEB-662D-4BAE-A8F7-4F02B449D02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96858E-66EE-4E1A-BFE6-37AE925D2E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A00C74-7C88-43D5-B21E-4E2B574E7D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B54E51-F6F0-4A8C-AAB4-AB3E07B6B4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9BA9FF-5274-468A-B59A-DB4F6DD028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AE77D7-C160-42F0-A5A5-AC52E9FFBA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5363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5364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5365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ru-RU"/>
              </a:p>
            </p:txBody>
          </p:sp>
        </p:grpSp>
        <p:grpSp>
          <p:nvGrpSpPr>
            <p:cNvPr id="15366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5367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5368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5369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37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37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endParaRPr lang="ru-RU"/>
          </a:p>
        </p:txBody>
      </p:sp>
      <p:sp>
        <p:nvSpPr>
          <p:cNvPr id="1537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537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fld id="{4BF7802C-8B0D-45A4-9833-35EDD1EA3CB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0EB7CC9F-AA2E-43F3-9FB8-630110E8B13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1512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3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151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151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152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152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1526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27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28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1529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30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31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1532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1533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34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35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36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37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38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39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40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21541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21542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3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1544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1545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1546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1547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1548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49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50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51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52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53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54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55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21556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>
              <a:latin typeface="Tahoma" pitchFamily="34" charset="0"/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>
              <a:latin typeface="Tahoma" pitchFamily="34" charset="0"/>
            </a:endParaRP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>
              <a:latin typeface="Tahoma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>
              <a:latin typeface="Tahoma" pitchFamily="34" charset="0"/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>
              <a:latin typeface="Tahoma" pitchFamily="34" charset="0"/>
            </a:endParaRP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>
              <a:latin typeface="Tahoma" pitchFamily="34" charset="0"/>
            </a:endParaRP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>
              <a:latin typeface="Tahoma" pitchFamily="34" charset="0"/>
            </a:endParaRPr>
          </a:p>
        </p:txBody>
      </p:sp>
      <p:sp>
        <p:nvSpPr>
          <p:cNvPr id="2970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970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97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97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97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611E7C9E-CF01-4E6A-822C-E13F51EDE60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fld id="{11901924-5A29-4680-8DD5-CDAE75317684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64519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64520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4521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757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fld id="{A5FB0C19-E7DC-4711-BD15-4573931529A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5783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75784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785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75786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06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88067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68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806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807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807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8807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8807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15DE9A0C-A328-44B9-95EC-08AA03FC34CF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62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92163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92164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6499" y="0"/>
                </a:cxn>
                <a:cxn ang="0">
                  <a:pos x="7000" y="500"/>
                </a:cxn>
                <a:cxn ang="0">
                  <a:pos x="6500" y="1000"/>
                </a:cxn>
                <a:cxn ang="0">
                  <a:pos x="0" y="1000"/>
                </a:cxn>
              </a:cxnLst>
              <a:rect l="T0" t="T1" r="T2" b="T3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92165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16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67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216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9216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/>
          </a:p>
        </p:txBody>
      </p:sp>
      <p:sp>
        <p:nvSpPr>
          <p:cNvPr id="9217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3EEC05F6-3DBC-4C05-8D7B-C0055ABE04B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6980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 sz="2400">
              <a:latin typeface="Times New Roman" pitchFamily="18" charset="0"/>
            </a:endParaRPr>
          </a:p>
        </p:txBody>
      </p:sp>
      <p:sp>
        <p:nvSpPr>
          <p:cNvPr id="126981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698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2698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2698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fld id="{BB1F8F86-705C-4FE1-8BAF-A033F434F90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4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45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4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4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47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6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7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49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3" name="Group 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054" name="Rectangle 6" descr="Зеленый мрамор"/>
            <p:cNvSpPr>
              <a:spLocks noChangeArrowheads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96" y="96"/>
              <a:ext cx="5568" cy="4080"/>
            </a:xfrm>
            <a:prstGeom prst="rect">
              <a:avLst/>
            </a:prstGeom>
            <a:gradFill rotWithShape="0">
              <a:gsLst>
                <a:gs pos="0">
                  <a:srgbClr val="D6F2D6"/>
                </a:gs>
                <a:gs pos="50000">
                  <a:schemeClr val="bg1"/>
                </a:gs>
                <a:gs pos="100000">
                  <a:srgbClr val="D6F2D6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057" name="WordArt 9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827088" y="620713"/>
            <a:ext cx="7191375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Творческий проект по окружающему</a:t>
            </a:r>
          </a:p>
        </p:txBody>
      </p:sp>
      <p:pic>
        <p:nvPicPr>
          <p:cNvPr id="2059" name="Picture 11" descr="рисунок подос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4221163"/>
            <a:ext cx="1365250" cy="2362200"/>
          </a:xfrm>
          <a:prstGeom prst="rect">
            <a:avLst/>
          </a:prstGeom>
          <a:noFill/>
        </p:spPr>
      </p:pic>
      <p:sp>
        <p:nvSpPr>
          <p:cNvPr id="2060" name="WordArt 12"/>
          <p:cNvSpPr>
            <a:spLocks noChangeArrowheads="1" noChangeShapeType="1" noTextEdit="1"/>
          </p:cNvSpPr>
          <p:nvPr/>
        </p:nvSpPr>
        <p:spPr bwMode="auto">
          <a:xfrm>
            <a:off x="4356100" y="3573463"/>
            <a:ext cx="42672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Работу выполняли:</a:t>
            </a:r>
          </a:p>
        </p:txBody>
      </p:sp>
      <p:sp>
        <p:nvSpPr>
          <p:cNvPr id="2061" name="WordArt 13"/>
          <p:cNvSpPr>
            <a:spLocks noChangeArrowheads="1" noChangeShapeType="1" noTextEdit="1"/>
          </p:cNvSpPr>
          <p:nvPr/>
        </p:nvSpPr>
        <p:spPr bwMode="auto">
          <a:xfrm>
            <a:off x="4500563" y="4076700"/>
            <a:ext cx="41814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учащиеся 3 класса.</a:t>
            </a:r>
          </a:p>
        </p:txBody>
      </p:sp>
      <p:sp>
        <p:nvSpPr>
          <p:cNvPr id="2062" name="WordArt 14"/>
          <p:cNvSpPr>
            <a:spLocks noChangeArrowheads="1" noChangeShapeType="1" noTextEdit="1"/>
          </p:cNvSpPr>
          <p:nvPr/>
        </p:nvSpPr>
        <p:spPr bwMode="auto">
          <a:xfrm>
            <a:off x="3348038" y="4652963"/>
            <a:ext cx="5257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Руководитель проекта:</a:t>
            </a:r>
          </a:p>
        </p:txBody>
      </p:sp>
      <p:sp>
        <p:nvSpPr>
          <p:cNvPr id="2063" name="WordArt 15"/>
          <p:cNvSpPr>
            <a:spLocks noChangeArrowheads="1" noChangeShapeType="1" noTextEdit="1"/>
          </p:cNvSpPr>
          <p:nvPr/>
        </p:nvSpPr>
        <p:spPr bwMode="auto">
          <a:xfrm>
            <a:off x="3851275" y="5229225"/>
            <a:ext cx="4897438" cy="1296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Тишина О.Н.</a:t>
            </a:r>
          </a:p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Новосарбайская школа</a:t>
            </a:r>
          </a:p>
        </p:txBody>
      </p:sp>
      <p:sp>
        <p:nvSpPr>
          <p:cNvPr id="2064" name="WordArt 16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4284663" y="1773238"/>
            <a:ext cx="11525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миру.</a:t>
            </a:r>
          </a:p>
        </p:txBody>
      </p:sp>
      <p:sp>
        <p:nvSpPr>
          <p:cNvPr id="2065" name="WordArt 17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2987675" y="2565400"/>
            <a:ext cx="3960813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Тема: "Грибы".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2" name="Picture 4" descr="g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</p:spPr>
      </p:pic>
      <p:sp>
        <p:nvSpPr>
          <p:cNvPr id="130051" name="WordArt 3"/>
          <p:cNvSpPr>
            <a:spLocks noChangeArrowheads="1" noChangeShapeType="1" noTextEdit="1"/>
          </p:cNvSpPr>
          <p:nvPr/>
        </p:nvSpPr>
        <p:spPr bwMode="auto">
          <a:xfrm>
            <a:off x="914400" y="304800"/>
            <a:ext cx="7467600" cy="16764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C9900"/>
                    </a:gs>
                    <a:gs pos="50000">
                      <a:srgbClr val="FFFFFF"/>
                    </a:gs>
                    <a:gs pos="100000">
                      <a:srgbClr val="CC9900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chemeClr val="tx2"/>
                  </a:outerShdw>
                </a:effectLst>
                <a:latin typeface="Times New Roman"/>
                <a:cs typeface="Times New Roman"/>
              </a:rPr>
              <a:t>БЕЛЫЙ ГРИБ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Text Box 2"/>
          <p:cNvSpPr txBox="1">
            <a:spLocks noChangeArrowheads="1"/>
          </p:cNvSpPr>
          <p:nvPr/>
        </p:nvSpPr>
        <p:spPr bwMode="auto">
          <a:xfrm>
            <a:off x="250825" y="3284538"/>
            <a:ext cx="4392613" cy="35972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ru-RU" sz="2000" b="1">
                <a:solidFill>
                  <a:srgbClr val="78502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Белые грибы</a:t>
            </a:r>
            <a:r>
              <a:rPr kumimoji="1" lang="ru-RU" sz="2000"/>
              <a:t> </a:t>
            </a:r>
            <a:r>
              <a:rPr kumimoji="1" lang="ru-RU" sz="2000">
                <a:solidFill>
                  <a:srgbClr val="000000"/>
                </a:solidFill>
              </a:rPr>
              <a:t>появляются на лесной опушке, в березовой роще или по сторонам небольших ложбинок, идущих вдоль лесных дорог, под березами, на светлых, прогретых солнцем местах.</a:t>
            </a:r>
            <a:r>
              <a:rPr kumimoji="1" lang="en-US" sz="2000">
                <a:solidFill>
                  <a:srgbClr val="000000"/>
                </a:solidFill>
              </a:rPr>
              <a:t> </a:t>
            </a:r>
            <a:r>
              <a:rPr kumimoji="1" lang="ru-RU" sz="2000">
                <a:solidFill>
                  <a:srgbClr val="000000"/>
                </a:solidFill>
              </a:rPr>
              <a:t>Пузатые белые ножки, светло-бурая плотная шляпка. Стоят обычно по одному среди молодой травы. </a:t>
            </a:r>
          </a:p>
          <a:p>
            <a:pPr>
              <a:spcBef>
                <a:spcPct val="50000"/>
              </a:spcBef>
            </a:pPr>
            <a:endParaRPr kumimoji="1" lang="ru-RU" sz="2000">
              <a:solidFill>
                <a:srgbClr val="000000"/>
              </a:solidFill>
            </a:endParaRPr>
          </a:p>
        </p:txBody>
      </p:sp>
      <p:sp>
        <p:nvSpPr>
          <p:cNvPr id="133125" name="Text Box 5"/>
          <p:cNvSpPr txBox="1">
            <a:spLocks noChangeArrowheads="1"/>
          </p:cNvSpPr>
          <p:nvPr/>
        </p:nvSpPr>
        <p:spPr bwMode="auto">
          <a:xfrm>
            <a:off x="4913313" y="65088"/>
            <a:ext cx="2827337" cy="457200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133126" name="Text Box 6"/>
          <p:cNvSpPr txBox="1">
            <a:spLocks noChangeArrowheads="1"/>
          </p:cNvSpPr>
          <p:nvPr/>
        </p:nvSpPr>
        <p:spPr bwMode="auto">
          <a:xfrm>
            <a:off x="4427538" y="260350"/>
            <a:ext cx="4319587" cy="25304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i="1">
                <a:solidFill>
                  <a:srgbClr val="000000"/>
                </a:solidFill>
              </a:rPr>
              <a:t>Из-под ёлок, на пригорок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Вышел мальчик,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Ростом с пальчик.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Он на тучки поглядел.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Сразу кепочку надел,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Новенькую, ладную,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Цветом шоколадную.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/>
              <a:t>                </a:t>
            </a:r>
            <a:r>
              <a:rPr kumimoji="1" lang="ru-RU" sz="2000" b="1" i="1">
                <a:solidFill>
                  <a:srgbClr val="785028"/>
                </a:solidFill>
              </a:rPr>
              <a:t>(Белый гриб)</a:t>
            </a:r>
            <a:endParaRPr kumimoji="1" lang="ru-RU" sz="2000" b="1" i="1"/>
          </a:p>
        </p:txBody>
      </p:sp>
      <p:pic>
        <p:nvPicPr>
          <p:cNvPr id="133127" name="Picture 7" descr="лесовичок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650" y="2060575"/>
            <a:ext cx="936625" cy="647700"/>
          </a:xfrm>
          <a:prstGeom prst="rect">
            <a:avLst/>
          </a:prstGeom>
          <a:noFill/>
        </p:spPr>
      </p:pic>
      <p:sp>
        <p:nvSpPr>
          <p:cNvPr id="133128" name="Text Box 8"/>
          <p:cNvSpPr txBox="1">
            <a:spLocks noChangeArrowheads="1"/>
          </p:cNvSpPr>
          <p:nvPr/>
        </p:nvSpPr>
        <p:spPr bwMode="auto">
          <a:xfrm>
            <a:off x="4932363" y="2852738"/>
            <a:ext cx="3887787" cy="915987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i="1">
                <a:solidFill>
                  <a:srgbClr val="336600"/>
                </a:solidFill>
              </a:rPr>
              <a:t>Прочитай текст, рассмотри фотографии и опиши, в каких местах растут белые грибы?</a:t>
            </a:r>
          </a:p>
        </p:txBody>
      </p:sp>
      <p:pic>
        <p:nvPicPr>
          <p:cNvPr id="133129" name="Picture 9" descr="g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3860800"/>
            <a:ext cx="3384550" cy="2365375"/>
          </a:xfrm>
          <a:prstGeom prst="rect">
            <a:avLst/>
          </a:prstGeom>
          <a:noFill/>
        </p:spPr>
      </p:pic>
      <p:pic>
        <p:nvPicPr>
          <p:cNvPr id="133130" name="Picture 10" descr="g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" y="476250"/>
            <a:ext cx="3348038" cy="2511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2" name="Picture 4" descr="g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</p:spPr>
      </p:pic>
      <p:sp>
        <p:nvSpPr>
          <p:cNvPr id="135171" name="WordArt 3"/>
          <p:cNvSpPr>
            <a:spLocks noChangeArrowheads="1" noChangeShapeType="1" noTextEdit="1"/>
          </p:cNvSpPr>
          <p:nvPr/>
        </p:nvSpPr>
        <p:spPr bwMode="auto">
          <a:xfrm>
            <a:off x="1295400" y="304800"/>
            <a:ext cx="6705600" cy="14478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CC66"/>
                    </a:gs>
                    <a:gs pos="50000">
                      <a:schemeClr val="bg1"/>
                    </a:gs>
                    <a:gs pos="100000">
                      <a:srgbClr val="FFCC66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chemeClr val="tx2"/>
                  </a:outerShdw>
                </a:effectLst>
                <a:latin typeface="Times New Roman"/>
                <a:cs typeface="Times New Roman"/>
              </a:rPr>
              <a:t>ЛИСИЧКИ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Text Box 3"/>
          <p:cNvSpPr txBox="1">
            <a:spLocks noChangeArrowheads="1"/>
          </p:cNvSpPr>
          <p:nvPr/>
        </p:nvSpPr>
        <p:spPr bwMode="auto">
          <a:xfrm>
            <a:off x="179388" y="3500438"/>
            <a:ext cx="4784725" cy="31400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ru-RU" sz="2000">
                <a:solidFill>
                  <a:srgbClr val="000000"/>
                </a:solidFill>
              </a:rPr>
              <a:t>Во второй половине июня в лиственных и смешанных лесах появляется и не сходит до сентября яично-желтая </a:t>
            </a:r>
            <a:r>
              <a:rPr kumimoji="1" lang="ru-RU" sz="2000" b="1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лисичка</a:t>
            </a:r>
            <a:r>
              <a:rPr kumimoji="1" lang="ru-RU" sz="2000">
                <a:solidFill>
                  <a:srgbClr val="000000"/>
                </a:solidFill>
              </a:rPr>
              <a:t>. Гриб никогда не бывает с червяками. Растут чаще большими семьями. По яркой желтой окраске, за которую они и названы, и по толстым складкам-пластинкам на нижней стороне шляпки лисички легко отличить от других грибов. </a:t>
            </a:r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5040313" y="644525"/>
            <a:ext cx="3995737" cy="19208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i="1">
                <a:solidFill>
                  <a:srgbClr val="000000"/>
                </a:solidFill>
              </a:rPr>
              <a:t>Под опавшие листочки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Дружно спрятались грибочки.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Очень хитрые сестрички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Эти жёлтые ...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                  </a:t>
            </a:r>
            <a:r>
              <a:rPr kumimoji="1" lang="ru-RU" sz="2000" b="1" i="1">
                <a:solidFill>
                  <a:srgbClr val="336600"/>
                </a:solidFill>
              </a:rPr>
              <a:t>(Лисички) </a:t>
            </a:r>
            <a:br>
              <a:rPr kumimoji="1" lang="ru-RU" sz="2000" b="1" i="1">
                <a:solidFill>
                  <a:srgbClr val="336600"/>
                </a:solidFill>
              </a:rPr>
            </a:br>
            <a:endParaRPr kumimoji="1" lang="ru-RU" sz="2000" b="1" i="1">
              <a:solidFill>
                <a:srgbClr val="336600"/>
              </a:solidFill>
            </a:endParaRPr>
          </a:p>
        </p:txBody>
      </p:sp>
      <p:pic>
        <p:nvPicPr>
          <p:cNvPr id="137222" name="Picture 6" descr="лесовичок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1916113"/>
            <a:ext cx="936625" cy="647700"/>
          </a:xfrm>
          <a:prstGeom prst="rect">
            <a:avLst/>
          </a:prstGeom>
          <a:noFill/>
        </p:spPr>
      </p:pic>
      <p:sp>
        <p:nvSpPr>
          <p:cNvPr id="137223" name="Text Box 7"/>
          <p:cNvSpPr txBox="1">
            <a:spLocks noChangeArrowheads="1"/>
          </p:cNvSpPr>
          <p:nvPr/>
        </p:nvSpPr>
        <p:spPr bwMode="auto">
          <a:xfrm>
            <a:off x="5105400" y="2349500"/>
            <a:ext cx="4140200" cy="119062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i="1">
                <a:solidFill>
                  <a:srgbClr val="336600"/>
                </a:solidFill>
              </a:rPr>
              <a:t>Можно ли из загадки предположить, где растут лисички? Найди подтверждение в тексте и на фотографиях.</a:t>
            </a:r>
          </a:p>
        </p:txBody>
      </p:sp>
      <p:pic>
        <p:nvPicPr>
          <p:cNvPr id="137224" name="Picture 8" descr="g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5600" y="3789363"/>
            <a:ext cx="3168650" cy="2292350"/>
          </a:xfrm>
          <a:prstGeom prst="rect">
            <a:avLst/>
          </a:prstGeom>
          <a:noFill/>
        </p:spPr>
      </p:pic>
      <p:pic>
        <p:nvPicPr>
          <p:cNvPr id="137225" name="Picture 9" descr="g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" y="549275"/>
            <a:ext cx="3598863" cy="2403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8" name="Picture 4" descr="g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242175"/>
          </a:xfrm>
          <a:prstGeom prst="rect">
            <a:avLst/>
          </a:prstGeom>
          <a:noFill/>
        </p:spPr>
      </p:pic>
      <p:sp>
        <p:nvSpPr>
          <p:cNvPr id="139267" name="WordArt 3"/>
          <p:cNvSpPr>
            <a:spLocks noChangeArrowheads="1" noChangeShapeType="1" noTextEdit="1"/>
          </p:cNvSpPr>
          <p:nvPr/>
        </p:nvSpPr>
        <p:spPr bwMode="auto">
          <a:xfrm>
            <a:off x="1676400" y="457200"/>
            <a:ext cx="5715000" cy="18288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CC66"/>
                    </a:gs>
                    <a:gs pos="50000">
                      <a:schemeClr val="bg1"/>
                    </a:gs>
                    <a:gs pos="100000">
                      <a:srgbClr val="FFCC66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chemeClr val="tx2"/>
                  </a:outerShdw>
                </a:effectLst>
                <a:latin typeface="Times New Roman"/>
                <a:cs typeface="Times New Roman"/>
              </a:rPr>
              <a:t>ГРУЗДЬ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Text Box 2"/>
          <p:cNvSpPr txBox="1">
            <a:spLocks noChangeArrowheads="1"/>
          </p:cNvSpPr>
          <p:nvPr/>
        </p:nvSpPr>
        <p:spPr bwMode="auto">
          <a:xfrm>
            <a:off x="107950" y="3429000"/>
            <a:ext cx="4968875" cy="31400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ru-RU" sz="2000" b="1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Груздь настоящий</a:t>
            </a:r>
            <a:r>
              <a:rPr kumimoji="1" lang="ru-RU" sz="2000"/>
              <a:t>, </a:t>
            </a:r>
            <a:r>
              <a:rPr kumimoji="1" lang="ru-RU" sz="2000">
                <a:solidFill>
                  <a:srgbClr val="000000"/>
                </a:solidFill>
              </a:rPr>
              <a:t>или белый, имеет белую или кремово-желтоватую шляпку со слабо заметными водянистыми зонами на ней и завернутым вниз густо опушенным лохматым краем, за что его и называют кудрявым. Размер шляпки</a:t>
            </a:r>
            <a:br>
              <a:rPr kumimoji="1" lang="ru-RU" sz="2000">
                <a:solidFill>
                  <a:srgbClr val="000000"/>
                </a:solidFill>
              </a:rPr>
            </a:br>
            <a:r>
              <a:rPr kumimoji="1" lang="ru-RU" sz="2000">
                <a:solidFill>
                  <a:srgbClr val="000000"/>
                </a:solidFill>
              </a:rPr>
              <a:t>7 - 20 см в диаметре. Пластинки частые, белые. Сок в ножке и шляпке белый. На воздухе гриб быстро желтеет.</a:t>
            </a:r>
          </a:p>
        </p:txBody>
      </p:sp>
      <p:sp>
        <p:nvSpPr>
          <p:cNvPr id="141317" name="Text Box 5"/>
          <p:cNvSpPr txBox="1">
            <a:spLocks noChangeArrowheads="1"/>
          </p:cNvSpPr>
          <p:nvPr/>
        </p:nvSpPr>
        <p:spPr bwMode="auto">
          <a:xfrm>
            <a:off x="4572000" y="404813"/>
            <a:ext cx="3673475" cy="204152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i="1">
                <a:solidFill>
                  <a:srgbClr val="000000"/>
                </a:solidFill>
              </a:rPr>
              <a:t>Гордый стройный пан,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Владыка всем грибам,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Ему не знакома грусть,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Его назвали ...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/>
              <a:t>                  </a:t>
            </a:r>
            <a:r>
              <a:rPr kumimoji="1" lang="ru-RU" sz="2000" b="1" i="1">
                <a:solidFill>
                  <a:srgbClr val="336600"/>
                </a:solidFill>
              </a:rPr>
              <a:t>(Груздь)</a:t>
            </a:r>
            <a:r>
              <a:rPr kumimoji="1" lang="ru-RU" sz="2400" b="1" i="1">
                <a:solidFill>
                  <a:srgbClr val="336600"/>
                </a:solidFill>
                <a:latin typeface="Times New Roman" pitchFamily="18" charset="0"/>
              </a:rPr>
              <a:t> </a:t>
            </a:r>
            <a:br>
              <a:rPr kumimoji="1" lang="ru-RU" sz="2400" b="1" i="1">
                <a:solidFill>
                  <a:srgbClr val="336600"/>
                </a:solidFill>
                <a:latin typeface="Times New Roman" pitchFamily="18" charset="0"/>
              </a:rPr>
            </a:br>
            <a:endParaRPr kumimoji="1" lang="ru-RU" sz="2400" b="1" i="1">
              <a:solidFill>
                <a:srgbClr val="336600"/>
              </a:solidFill>
              <a:latin typeface="Times New Roman" pitchFamily="18" charset="0"/>
            </a:endParaRPr>
          </a:p>
        </p:txBody>
      </p:sp>
      <p:pic>
        <p:nvPicPr>
          <p:cNvPr id="141318" name="Picture 6" descr="лесовичок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85113" y="1268413"/>
            <a:ext cx="936625" cy="647700"/>
          </a:xfrm>
          <a:prstGeom prst="rect">
            <a:avLst/>
          </a:prstGeom>
          <a:noFill/>
        </p:spPr>
      </p:pic>
      <p:sp>
        <p:nvSpPr>
          <p:cNvPr id="141319" name="Text Box 7"/>
          <p:cNvSpPr txBox="1">
            <a:spLocks noChangeArrowheads="1"/>
          </p:cNvSpPr>
          <p:nvPr/>
        </p:nvSpPr>
        <p:spPr bwMode="auto">
          <a:xfrm>
            <a:off x="4500563" y="2276475"/>
            <a:ext cx="4787900" cy="915988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i="1">
                <a:solidFill>
                  <a:srgbClr val="336600"/>
                </a:solidFill>
              </a:rPr>
              <a:t>Прочитай текст, рассмотри фотографию и ответь на вопрос: «Почему груздь называют кудрявым?».</a:t>
            </a:r>
          </a:p>
        </p:txBody>
      </p:sp>
      <p:pic>
        <p:nvPicPr>
          <p:cNvPr id="141320" name="Picture 8" descr="g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3573463"/>
            <a:ext cx="3303588" cy="2405062"/>
          </a:xfrm>
          <a:prstGeom prst="rect">
            <a:avLst/>
          </a:prstGeom>
          <a:noFill/>
        </p:spPr>
      </p:pic>
      <p:pic>
        <p:nvPicPr>
          <p:cNvPr id="141321" name="Picture 9" descr="g2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476250"/>
            <a:ext cx="3457575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4" name="Picture 4" descr="g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</p:spPr>
      </p:pic>
      <p:sp>
        <p:nvSpPr>
          <p:cNvPr id="143363" name="WordArt 3"/>
          <p:cNvSpPr>
            <a:spLocks noChangeArrowheads="1" noChangeShapeType="1" noTextEdit="1"/>
          </p:cNvSpPr>
          <p:nvPr/>
        </p:nvSpPr>
        <p:spPr bwMode="auto">
          <a:xfrm>
            <a:off x="1295400" y="304800"/>
            <a:ext cx="6705600" cy="14478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CC66"/>
                    </a:gs>
                    <a:gs pos="50000">
                      <a:schemeClr val="bg1"/>
                    </a:gs>
                    <a:gs pos="100000">
                      <a:srgbClr val="FFCC66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chemeClr val="tx2"/>
                  </a:outerShdw>
                </a:effectLst>
                <a:latin typeface="Times New Roman"/>
                <a:cs typeface="Times New Roman"/>
              </a:rPr>
              <a:t>МАСЛЯТА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8" name="Text Box 4"/>
          <p:cNvSpPr txBox="1">
            <a:spLocks noChangeArrowheads="1"/>
          </p:cNvSpPr>
          <p:nvPr/>
        </p:nvSpPr>
        <p:spPr bwMode="auto">
          <a:xfrm>
            <a:off x="177800" y="3046413"/>
            <a:ext cx="5257800" cy="34448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ru-RU" sz="2000" b="1">
                <a:solidFill>
                  <a:srgbClr val="78502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Масленок обыкновенный</a:t>
            </a:r>
            <a:r>
              <a:rPr kumimoji="1" lang="ru-RU" sz="2000"/>
              <a:t> </a:t>
            </a:r>
            <a:r>
              <a:rPr kumimoji="1" lang="ru-RU" sz="2000">
                <a:solidFill>
                  <a:srgbClr val="000000"/>
                </a:solidFill>
              </a:rPr>
              <a:t>появляется в конце августа, но основное его время</a:t>
            </a:r>
            <a:r>
              <a:rPr kumimoji="1" lang="en-US" sz="2000">
                <a:solidFill>
                  <a:srgbClr val="000000"/>
                </a:solidFill>
              </a:rPr>
              <a:t> -</a:t>
            </a:r>
            <a:r>
              <a:rPr kumimoji="1" lang="ru-RU" sz="2000">
                <a:solidFill>
                  <a:srgbClr val="000000"/>
                </a:solidFill>
              </a:rPr>
              <a:t> сентябрь. Он обильно растет в молодых сосняках, на лесных опушках, по обочинам лесных дорог. Шляпка коричневая с легко снимающейся кожицей. Трубочки на нижней стороне шляпки желтые. Мякоть масленка позднего беловатая или желтоватая. Тесно связан в своем развитии с соснами, их непременный спутник.</a:t>
            </a:r>
            <a:endParaRPr kumimoji="1" lang="ru-RU" sz="160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144389" name="Picture 5" descr="лесович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85113" y="1268413"/>
            <a:ext cx="936625" cy="647700"/>
          </a:xfrm>
          <a:prstGeom prst="rect">
            <a:avLst/>
          </a:prstGeom>
          <a:noFill/>
        </p:spPr>
      </p:pic>
      <p:sp>
        <p:nvSpPr>
          <p:cNvPr id="144390" name="Text Box 6"/>
          <p:cNvSpPr txBox="1">
            <a:spLocks noChangeArrowheads="1"/>
          </p:cNvSpPr>
          <p:nvPr/>
        </p:nvSpPr>
        <p:spPr bwMode="auto">
          <a:xfrm>
            <a:off x="4572000" y="549275"/>
            <a:ext cx="3671888" cy="204152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i="1">
                <a:solidFill>
                  <a:srgbClr val="000000"/>
                </a:solidFill>
              </a:rPr>
              <a:t>Шустрые ребятки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Натянули шляпки,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Шляпки на подкладке,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Скользкие да гладкие.</a:t>
            </a:r>
            <a:r>
              <a:rPr kumimoji="1" lang="ru-RU" sz="2000" i="1"/>
              <a:t> </a:t>
            </a:r>
            <a:br>
              <a:rPr kumimoji="1" lang="ru-RU" sz="2000" i="1"/>
            </a:br>
            <a:r>
              <a:rPr kumimoji="1" lang="ru-RU" sz="2000" i="1"/>
              <a:t>                  </a:t>
            </a:r>
            <a:r>
              <a:rPr kumimoji="1" lang="ru-RU" sz="2000" b="1" i="1">
                <a:solidFill>
                  <a:srgbClr val="785028"/>
                </a:solidFill>
              </a:rPr>
              <a:t>(Маслята)</a:t>
            </a:r>
            <a:r>
              <a:rPr kumimoji="1" lang="ru-RU" sz="2400" b="1" i="1">
                <a:solidFill>
                  <a:srgbClr val="785028"/>
                </a:solidFill>
                <a:latin typeface="Times New Roman" pitchFamily="18" charset="0"/>
              </a:rPr>
              <a:t> </a:t>
            </a:r>
            <a:br>
              <a:rPr kumimoji="1" lang="ru-RU" sz="2400" b="1" i="1">
                <a:solidFill>
                  <a:srgbClr val="785028"/>
                </a:solidFill>
                <a:latin typeface="Times New Roman" pitchFamily="18" charset="0"/>
              </a:rPr>
            </a:br>
            <a:endParaRPr kumimoji="1" lang="ru-RU" sz="2400" b="1" i="1">
              <a:solidFill>
                <a:srgbClr val="785028"/>
              </a:solidFill>
              <a:latin typeface="Times New Roman" pitchFamily="18" charset="0"/>
            </a:endParaRPr>
          </a:p>
        </p:txBody>
      </p:sp>
      <p:sp>
        <p:nvSpPr>
          <p:cNvPr id="144391" name="Text Box 7"/>
          <p:cNvSpPr txBox="1">
            <a:spLocks noChangeArrowheads="1"/>
          </p:cNvSpPr>
          <p:nvPr/>
        </p:nvSpPr>
        <p:spPr bwMode="auto">
          <a:xfrm>
            <a:off x="4968875" y="2276475"/>
            <a:ext cx="4716463" cy="641350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i="1">
                <a:solidFill>
                  <a:srgbClr val="336600"/>
                </a:solidFill>
              </a:rPr>
              <a:t>Постарайся доказать, что эти фотографии сделаны в лесу….</a:t>
            </a:r>
          </a:p>
        </p:txBody>
      </p:sp>
      <p:pic>
        <p:nvPicPr>
          <p:cNvPr id="144392" name="Picture 8" descr="g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3284538"/>
            <a:ext cx="2905125" cy="2486025"/>
          </a:xfrm>
          <a:prstGeom prst="rect">
            <a:avLst/>
          </a:prstGeom>
          <a:noFill/>
        </p:spPr>
      </p:pic>
      <p:pic>
        <p:nvPicPr>
          <p:cNvPr id="144393" name="Picture 9" descr="g2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476250"/>
            <a:ext cx="3024187" cy="203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3" name="Picture 5" descr="g4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964613" cy="6858000"/>
          </a:xfrm>
          <a:prstGeom prst="rect">
            <a:avLst/>
          </a:prstGeom>
          <a:noFill/>
        </p:spPr>
      </p:pic>
      <p:sp>
        <p:nvSpPr>
          <p:cNvPr id="145411" name="WordArt 3"/>
          <p:cNvSpPr>
            <a:spLocks noChangeArrowheads="1" noChangeShapeType="1" noTextEdit="1"/>
          </p:cNvSpPr>
          <p:nvPr/>
        </p:nvSpPr>
        <p:spPr bwMode="auto">
          <a:xfrm>
            <a:off x="1524000" y="533400"/>
            <a:ext cx="5943600" cy="16002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996633"/>
                    </a:gs>
                    <a:gs pos="50000">
                      <a:schemeClr val="bg1"/>
                    </a:gs>
                    <a:gs pos="100000">
                      <a:srgbClr val="996633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chemeClr val="tx2"/>
                  </a:outerShdw>
                </a:effectLst>
                <a:latin typeface="Times New Roman"/>
                <a:cs typeface="Times New Roman"/>
              </a:rPr>
              <a:t>О П Я Т 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9" name="Text Box 3"/>
          <p:cNvSpPr txBox="1">
            <a:spLocks noChangeArrowheads="1"/>
          </p:cNvSpPr>
          <p:nvPr/>
        </p:nvSpPr>
        <p:spPr bwMode="auto">
          <a:xfrm>
            <a:off x="179388" y="3224213"/>
            <a:ext cx="4897437" cy="34448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ru-RU" sz="2000" b="1">
                <a:solidFill>
                  <a:srgbClr val="78502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Летний опенок</a:t>
            </a:r>
            <a:r>
              <a:rPr kumimoji="1" lang="ru-RU" sz="2000"/>
              <a:t> </a:t>
            </a:r>
            <a:r>
              <a:rPr kumimoji="1" lang="ru-RU" sz="2000">
                <a:solidFill>
                  <a:srgbClr val="000000"/>
                </a:solidFill>
              </a:rPr>
              <a:t>считается самым массовым съедобным грибом июня. Поселяется семьями на пнях, бревнах, гнилушках лиственных пород. В центре шляпки широкоокруглый выступающий бугорок. Шляпка желто-коричневая или золотисто-коричневая. Пластинки коричневые. Ножка гриба с тонким колечком. Это кольцо может исчезать у зрелого гриба, но тогда от него на ножке остается коричневатый след.</a:t>
            </a:r>
            <a:endParaRPr kumimoji="1" lang="ru-RU" sz="16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47460" name="Text Box 4"/>
          <p:cNvSpPr txBox="1">
            <a:spLocks noChangeArrowheads="1"/>
          </p:cNvSpPr>
          <p:nvPr/>
        </p:nvSpPr>
        <p:spPr bwMode="auto">
          <a:xfrm>
            <a:off x="4932363" y="404813"/>
            <a:ext cx="4211637" cy="19208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i="1">
                <a:solidFill>
                  <a:srgbClr val="000000"/>
                </a:solidFill>
              </a:rPr>
              <a:t>Нет грибов дружней на свете,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Знают взрослые и дети.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На пеньках растут в лесу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Как веснушки на носу.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/>
              <a:t>                    </a:t>
            </a:r>
            <a:r>
              <a:rPr kumimoji="1" lang="ru-RU" sz="2000" b="1" i="1">
                <a:solidFill>
                  <a:srgbClr val="785028"/>
                </a:solidFill>
              </a:rPr>
              <a:t>(Опята) </a:t>
            </a:r>
            <a:br>
              <a:rPr kumimoji="1" lang="ru-RU" sz="2000" b="1" i="1">
                <a:solidFill>
                  <a:srgbClr val="785028"/>
                </a:solidFill>
              </a:rPr>
            </a:br>
            <a:endParaRPr kumimoji="1" lang="ru-RU" sz="2000" b="1" i="1">
              <a:solidFill>
                <a:srgbClr val="785028"/>
              </a:solidFill>
            </a:endParaRPr>
          </a:p>
        </p:txBody>
      </p:sp>
      <p:pic>
        <p:nvPicPr>
          <p:cNvPr id="147462" name="Picture 6" descr="лесовичок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1412875"/>
            <a:ext cx="936625" cy="647700"/>
          </a:xfrm>
          <a:prstGeom prst="rect">
            <a:avLst/>
          </a:prstGeom>
          <a:noFill/>
        </p:spPr>
      </p:pic>
      <p:sp>
        <p:nvSpPr>
          <p:cNvPr id="147463" name="Text Box 7"/>
          <p:cNvSpPr txBox="1">
            <a:spLocks noChangeArrowheads="1"/>
          </p:cNvSpPr>
          <p:nvPr/>
        </p:nvSpPr>
        <p:spPr bwMode="auto">
          <a:xfrm>
            <a:off x="5256213" y="2276475"/>
            <a:ext cx="3887787" cy="915988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i="1">
                <a:solidFill>
                  <a:srgbClr val="336600"/>
                </a:solidFill>
              </a:rPr>
              <a:t>Прочитай текст, рассмотри фотографию и опиши шляпку и ножку гриба.</a:t>
            </a:r>
          </a:p>
        </p:txBody>
      </p:sp>
      <p:pic>
        <p:nvPicPr>
          <p:cNvPr id="147464" name="Picture 8" descr="g6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3573463"/>
            <a:ext cx="3313113" cy="2484437"/>
          </a:xfrm>
          <a:prstGeom prst="rect">
            <a:avLst/>
          </a:prstGeom>
          <a:noFill/>
        </p:spPr>
      </p:pic>
      <p:pic>
        <p:nvPicPr>
          <p:cNvPr id="147465" name="Picture 9" descr="g5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8" y="549275"/>
            <a:ext cx="3600450" cy="2290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AutoShap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>
                <a:latin typeface="Baskerville Old Face" pitchFamily="18" charset="0"/>
              </a:rPr>
              <a:t>Обоснование проблемы:</a:t>
            </a:r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838200" y="2362200"/>
            <a:ext cx="7693025" cy="4495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3600">
                <a:latin typeface="Brush Script MT" pitchFamily="66" charset="0"/>
              </a:rPr>
              <a:t>Долгое время грибы считали растениями. </a:t>
            </a:r>
          </a:p>
          <a:p>
            <a:pPr>
              <a:lnSpc>
                <a:spcPct val="90000"/>
              </a:lnSpc>
            </a:pPr>
            <a:r>
              <a:rPr lang="ru-RU" sz="3600">
                <a:latin typeface="Brush Script MT" pitchFamily="66" charset="0"/>
              </a:rPr>
              <a:t>Но это не так. </a:t>
            </a:r>
          </a:p>
          <a:p>
            <a:pPr>
              <a:lnSpc>
                <a:spcPct val="90000"/>
              </a:lnSpc>
            </a:pPr>
            <a:r>
              <a:rPr lang="ru-RU" sz="3600">
                <a:latin typeface="Brush Script MT" pitchFamily="66" charset="0"/>
              </a:rPr>
              <a:t>В настоящее время их относят к особому царству живой природы «Грибы». </a:t>
            </a:r>
          </a:p>
          <a:p>
            <a:pPr>
              <a:lnSpc>
                <a:spcPct val="90000"/>
              </a:lnSpc>
            </a:pPr>
            <a:r>
              <a:rPr lang="ru-RU" sz="3600">
                <a:latin typeface="Brush Script MT" pitchFamily="66" charset="0"/>
              </a:rPr>
              <a:t>Мы решили найти доказательства этого мнения.</a:t>
            </a:r>
          </a:p>
        </p:txBody>
      </p:sp>
      <p:pic>
        <p:nvPicPr>
          <p:cNvPr id="3082" name="Picture 10" descr="корзина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12000"/>
          </a:blip>
          <a:srcRect/>
          <a:stretch>
            <a:fillRect/>
          </a:stretch>
        </p:blipFill>
        <p:spPr bwMode="auto">
          <a:xfrm>
            <a:off x="7092950" y="2636838"/>
            <a:ext cx="1828800" cy="13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8" name="Picture 4" descr="g8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</p:spPr>
      </p:pic>
      <p:sp>
        <p:nvSpPr>
          <p:cNvPr id="149507" name="WordArt 3"/>
          <p:cNvSpPr>
            <a:spLocks noChangeArrowheads="1" noChangeShapeType="1" noTextEdit="1"/>
          </p:cNvSpPr>
          <p:nvPr/>
        </p:nvSpPr>
        <p:spPr bwMode="auto">
          <a:xfrm>
            <a:off x="1219200" y="304800"/>
            <a:ext cx="7315200" cy="17526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C9900"/>
                    </a:gs>
                    <a:gs pos="50000">
                      <a:schemeClr val="bg1"/>
                    </a:gs>
                    <a:gs pos="100000">
                      <a:srgbClr val="CC9900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chemeClr val="tx2"/>
                  </a:outerShdw>
                </a:effectLst>
                <a:latin typeface="Times New Roman"/>
                <a:cs typeface="Times New Roman"/>
              </a:rPr>
              <a:t>ПОДОСИНОВИК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6" name="Text Box 4"/>
          <p:cNvSpPr txBox="1">
            <a:spLocks noChangeArrowheads="1"/>
          </p:cNvSpPr>
          <p:nvPr/>
        </p:nvSpPr>
        <p:spPr bwMode="auto">
          <a:xfrm>
            <a:off x="179388" y="3213100"/>
            <a:ext cx="5041900" cy="34448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ru-RU" sz="2000">
                <a:solidFill>
                  <a:srgbClr val="000000"/>
                </a:solidFill>
              </a:rPr>
              <a:t>В прогретом березняке можно найти ранние</a:t>
            </a:r>
            <a:r>
              <a:rPr kumimoji="1" lang="ru-RU" sz="2000"/>
              <a:t> </a:t>
            </a:r>
            <a:r>
              <a:rPr kumimoji="1" lang="ru-RU" sz="2000" b="1">
                <a:solidFill>
                  <a:srgbClr val="78502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подосиновики</a:t>
            </a:r>
            <a:r>
              <a:rPr kumimoji="1" lang="ru-RU" sz="2000"/>
              <a:t> </a:t>
            </a:r>
            <a:r>
              <a:rPr kumimoji="1" lang="ru-RU" sz="2000">
                <a:solidFill>
                  <a:srgbClr val="000000"/>
                </a:solidFill>
              </a:rPr>
              <a:t>с желтоватой шляпкой и серой в черных чешуйках ножкой. Чешуек бывает так много, что ножка вся черная, как в саже. Первый гриб, более ранний, называют подосиновик желто-бурый, а второй, более поздний - он появляется в основном в июле - называют подосиновик красный, или, по-народному, красноголовик... </a:t>
            </a:r>
          </a:p>
        </p:txBody>
      </p:sp>
      <p:sp>
        <p:nvSpPr>
          <p:cNvPr id="151557" name="Text Box 5"/>
          <p:cNvSpPr txBox="1">
            <a:spLocks noChangeArrowheads="1"/>
          </p:cNvSpPr>
          <p:nvPr/>
        </p:nvSpPr>
        <p:spPr bwMode="auto">
          <a:xfrm>
            <a:off x="4859338" y="549275"/>
            <a:ext cx="3384550" cy="19208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i="1">
                <a:solidFill>
                  <a:srgbClr val="000000"/>
                </a:solidFill>
              </a:rPr>
              <a:t>Схоронился паренёк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Под осиновый пенёк.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Только шляпка паренька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Как маяк для грибника.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            </a:t>
            </a:r>
            <a:r>
              <a:rPr kumimoji="1" lang="ru-RU" sz="2000" b="1" i="1">
                <a:solidFill>
                  <a:srgbClr val="785028"/>
                </a:solidFill>
              </a:rPr>
              <a:t>(Подосиновик) </a:t>
            </a:r>
            <a:br>
              <a:rPr kumimoji="1" lang="ru-RU" sz="2000" b="1" i="1">
                <a:solidFill>
                  <a:srgbClr val="785028"/>
                </a:solidFill>
              </a:rPr>
            </a:br>
            <a:endParaRPr kumimoji="1" lang="ru-RU" sz="2000" b="1" i="1">
              <a:solidFill>
                <a:srgbClr val="785028"/>
              </a:solidFill>
            </a:endParaRPr>
          </a:p>
        </p:txBody>
      </p:sp>
      <p:pic>
        <p:nvPicPr>
          <p:cNvPr id="151558" name="Picture 6" descr="лесовичок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7988" y="1557338"/>
            <a:ext cx="936625" cy="647700"/>
          </a:xfrm>
          <a:prstGeom prst="rect">
            <a:avLst/>
          </a:prstGeom>
          <a:noFill/>
        </p:spPr>
      </p:pic>
      <p:sp>
        <p:nvSpPr>
          <p:cNvPr id="151559" name="Text Box 7"/>
          <p:cNvSpPr txBox="1">
            <a:spLocks noChangeArrowheads="1"/>
          </p:cNvSpPr>
          <p:nvPr/>
        </p:nvSpPr>
        <p:spPr bwMode="auto">
          <a:xfrm>
            <a:off x="5105400" y="2420938"/>
            <a:ext cx="4067175" cy="915987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ru-RU" i="1">
                <a:solidFill>
                  <a:srgbClr val="336600"/>
                </a:solidFill>
              </a:rPr>
              <a:t>Найди в тексте ответ на вопрос: «Какой подосиновик на фотогра- фиях: ранний или поздний?»</a:t>
            </a:r>
          </a:p>
        </p:txBody>
      </p:sp>
      <p:pic>
        <p:nvPicPr>
          <p:cNvPr id="151560" name="Picture 8" descr="g9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3500438"/>
            <a:ext cx="3240087" cy="2430462"/>
          </a:xfrm>
          <a:prstGeom prst="rect">
            <a:avLst/>
          </a:prstGeom>
          <a:noFill/>
        </p:spPr>
      </p:pic>
      <p:pic>
        <p:nvPicPr>
          <p:cNvPr id="151561" name="Picture 9" descr="g8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404813"/>
            <a:ext cx="3600450" cy="250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4" name="Picture 4" descr="g9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</p:spPr>
      </p:pic>
      <p:sp>
        <p:nvSpPr>
          <p:cNvPr id="153603" name="WordArt 3"/>
          <p:cNvSpPr>
            <a:spLocks noChangeArrowheads="1" noChangeShapeType="1" noTextEdit="1"/>
          </p:cNvSpPr>
          <p:nvPr/>
        </p:nvSpPr>
        <p:spPr bwMode="auto">
          <a:xfrm>
            <a:off x="1219200" y="381000"/>
            <a:ext cx="7315200" cy="20574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C9900"/>
                    </a:gs>
                    <a:gs pos="50000">
                      <a:schemeClr val="bg1"/>
                    </a:gs>
                    <a:gs pos="100000">
                      <a:srgbClr val="CC9900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chemeClr val="tx2"/>
                  </a:outerShdw>
                </a:effectLst>
                <a:latin typeface="Times New Roman"/>
                <a:cs typeface="Times New Roman"/>
              </a:rPr>
              <a:t>ПОДБЕРЕЗОВИК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Text Box 2"/>
          <p:cNvSpPr txBox="1">
            <a:spLocks noChangeArrowheads="1"/>
          </p:cNvSpPr>
          <p:nvPr/>
        </p:nvSpPr>
        <p:spPr bwMode="auto">
          <a:xfrm>
            <a:off x="250825" y="3860800"/>
            <a:ext cx="5580063" cy="3201988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ru-RU" sz="2000" b="1">
                <a:solidFill>
                  <a:srgbClr val="78502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Подберезовик обыкновенный</a:t>
            </a:r>
            <a:r>
              <a:rPr kumimoji="1" lang="ru-RU" sz="2000">
                <a:solidFill>
                  <a:srgbClr val="000000"/>
                </a:solidFill>
              </a:rPr>
              <a:t>, или обабок, который появляется в июне. Найти эти грибы можно в светлом смешанном лесу или в березовой роще, по опушкам, полянкам, старым дорожкам, где солнце хорошо пригрело и грибница в почве ожила, разрослась. По краям заросших оврагов, по вытянутым вдоль полей молодым березнякам.</a:t>
            </a:r>
          </a:p>
          <a:p>
            <a:pPr algn="just">
              <a:spcBef>
                <a:spcPct val="50000"/>
              </a:spcBef>
            </a:pPr>
            <a:endParaRPr kumimoji="1" lang="ru-RU" sz="1600">
              <a:latin typeface="Times New Roman" pitchFamily="18" charset="0"/>
            </a:endParaRPr>
          </a:p>
        </p:txBody>
      </p:sp>
      <p:pic>
        <p:nvPicPr>
          <p:cNvPr id="155653" name="Picture 5" descr="лесовичок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538" y="1916113"/>
            <a:ext cx="936625" cy="647700"/>
          </a:xfrm>
          <a:prstGeom prst="rect">
            <a:avLst/>
          </a:prstGeom>
          <a:noFill/>
        </p:spPr>
      </p:pic>
      <p:sp>
        <p:nvSpPr>
          <p:cNvPr id="155654" name="Text Box 6"/>
          <p:cNvSpPr txBox="1">
            <a:spLocks noChangeArrowheads="1"/>
          </p:cNvSpPr>
          <p:nvPr/>
        </p:nvSpPr>
        <p:spPr bwMode="auto">
          <a:xfrm>
            <a:off x="4718050" y="571500"/>
            <a:ext cx="4175125" cy="19208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i="1">
                <a:solidFill>
                  <a:srgbClr val="000000"/>
                </a:solidFill>
              </a:rPr>
              <a:t>Лета первая примета –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Под берёзой, в холодке,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Гриб коричневого цвета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На пятнистом корешке.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                </a:t>
            </a:r>
            <a:r>
              <a:rPr kumimoji="1" lang="ru-RU" sz="2000" b="1" i="1">
                <a:solidFill>
                  <a:srgbClr val="785028"/>
                </a:solidFill>
              </a:rPr>
              <a:t>(Подберезовик) </a:t>
            </a:r>
            <a:br>
              <a:rPr kumimoji="1" lang="ru-RU" sz="2000" b="1" i="1">
                <a:solidFill>
                  <a:srgbClr val="785028"/>
                </a:solidFill>
              </a:rPr>
            </a:br>
            <a:endParaRPr kumimoji="1" lang="ru-RU" sz="2000" b="1" i="1">
              <a:solidFill>
                <a:srgbClr val="785028"/>
              </a:solidFill>
            </a:endParaRPr>
          </a:p>
        </p:txBody>
      </p:sp>
      <p:sp>
        <p:nvSpPr>
          <p:cNvPr id="155655" name="Text Box 7"/>
          <p:cNvSpPr txBox="1">
            <a:spLocks noChangeArrowheads="1"/>
          </p:cNvSpPr>
          <p:nvPr/>
        </p:nvSpPr>
        <p:spPr bwMode="auto">
          <a:xfrm>
            <a:off x="4429125" y="2643188"/>
            <a:ext cx="4319588" cy="641350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i="1">
                <a:solidFill>
                  <a:srgbClr val="336600"/>
                </a:solidFill>
              </a:rPr>
              <a:t>Почему этот гриб назвали подберезовик?</a:t>
            </a:r>
          </a:p>
        </p:txBody>
      </p:sp>
      <p:pic>
        <p:nvPicPr>
          <p:cNvPr id="155656" name="Picture 8" descr="g3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3068638"/>
            <a:ext cx="2325687" cy="3167062"/>
          </a:xfrm>
          <a:prstGeom prst="rect">
            <a:avLst/>
          </a:prstGeom>
          <a:noFill/>
        </p:spPr>
      </p:pic>
      <p:pic>
        <p:nvPicPr>
          <p:cNvPr id="155657" name="Picture 9" descr="g3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8" y="620713"/>
            <a:ext cx="3240087" cy="2874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700" name="Picture 4" descr="g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</p:spPr>
      </p:pic>
      <p:sp>
        <p:nvSpPr>
          <p:cNvPr id="157699" name="WordArt 3"/>
          <p:cNvSpPr>
            <a:spLocks noChangeArrowheads="1" noChangeShapeType="1" noTextEdit="1"/>
          </p:cNvSpPr>
          <p:nvPr/>
        </p:nvSpPr>
        <p:spPr bwMode="auto">
          <a:xfrm>
            <a:off x="685800" y="381000"/>
            <a:ext cx="7696200" cy="16002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990033"/>
                    </a:gs>
                    <a:gs pos="50000">
                      <a:schemeClr val="bg1"/>
                    </a:gs>
                    <a:gs pos="100000">
                      <a:srgbClr val="990033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chemeClr val="tx2"/>
                  </a:outerShdw>
                </a:effectLst>
                <a:latin typeface="Times New Roman"/>
                <a:cs typeface="Times New Roman"/>
              </a:rPr>
              <a:t>ШАМПИНЬОНЫ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Text Box 2"/>
          <p:cNvSpPr txBox="1">
            <a:spLocks noChangeArrowheads="1"/>
          </p:cNvSpPr>
          <p:nvPr/>
        </p:nvSpPr>
        <p:spPr bwMode="auto">
          <a:xfrm>
            <a:off x="215900" y="2992438"/>
            <a:ext cx="5003800" cy="37496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ru-RU" sz="2000" b="1">
                <a:solidFill>
                  <a:srgbClr val="78502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Шампиньон</a:t>
            </a:r>
            <a:r>
              <a:rPr kumimoji="1" lang="ru-RU" sz="2000"/>
              <a:t> </a:t>
            </a:r>
            <a:r>
              <a:rPr kumimoji="1" lang="ru-RU" sz="2000">
                <a:solidFill>
                  <a:srgbClr val="000000"/>
                </a:solidFill>
              </a:rPr>
              <a:t>растет в лугах, в парках, садах, огородах. Его можно обнаружить на кучах мусора, около животноводческих ферм; может выращиваться в подвальных помещениях. Шляпка с толстой белой мякотью, которая на разломе розовеет или даже слегка краснеет. Пластинки грязно-розовые, а когда гриб созревает, становятся темно-коричневыми. Ножка одного цвета со шляпкой. Растет с мая по октябрь. </a:t>
            </a:r>
          </a:p>
        </p:txBody>
      </p:sp>
      <p:sp>
        <p:nvSpPr>
          <p:cNvPr id="159749" name="Text Box 5"/>
          <p:cNvSpPr txBox="1">
            <a:spLocks noChangeArrowheads="1"/>
          </p:cNvSpPr>
          <p:nvPr/>
        </p:nvSpPr>
        <p:spPr bwMode="auto">
          <a:xfrm>
            <a:off x="5075238" y="476250"/>
            <a:ext cx="3673475" cy="13112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i="1">
                <a:solidFill>
                  <a:srgbClr val="000000"/>
                </a:solidFill>
              </a:rPr>
              <a:t>Выросли в подвале,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Света не видали,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А в лапшу попали.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/>
              <a:t>             </a:t>
            </a:r>
            <a:r>
              <a:rPr kumimoji="1" lang="ru-RU" sz="2000" b="1" i="1">
                <a:solidFill>
                  <a:srgbClr val="785028"/>
                </a:solidFill>
              </a:rPr>
              <a:t>(Шампиньоны) </a:t>
            </a:r>
          </a:p>
        </p:txBody>
      </p:sp>
      <p:pic>
        <p:nvPicPr>
          <p:cNvPr id="159750" name="Picture 6" descr="лесовичок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692150"/>
            <a:ext cx="936625" cy="647700"/>
          </a:xfrm>
          <a:prstGeom prst="rect">
            <a:avLst/>
          </a:prstGeom>
          <a:noFill/>
        </p:spPr>
      </p:pic>
      <p:sp>
        <p:nvSpPr>
          <p:cNvPr id="159751" name="Text Box 7"/>
          <p:cNvSpPr txBox="1">
            <a:spLocks noChangeArrowheads="1"/>
          </p:cNvSpPr>
          <p:nvPr/>
        </p:nvSpPr>
        <p:spPr bwMode="auto">
          <a:xfrm>
            <a:off x="4643438" y="1924050"/>
            <a:ext cx="3887787" cy="915988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ru-RU" i="1">
                <a:solidFill>
                  <a:srgbClr val="336600"/>
                </a:solidFill>
              </a:rPr>
              <a:t>На какой фотографии молодые шампиньоны? Почему ты так думаешь?</a:t>
            </a:r>
          </a:p>
        </p:txBody>
      </p:sp>
      <p:pic>
        <p:nvPicPr>
          <p:cNvPr id="159754" name="Picture 10" descr="d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3141663"/>
            <a:ext cx="3011488" cy="3038475"/>
          </a:xfrm>
          <a:prstGeom prst="rect">
            <a:avLst/>
          </a:prstGeom>
          <a:noFill/>
        </p:spPr>
      </p:pic>
      <p:pic>
        <p:nvPicPr>
          <p:cNvPr id="159755" name="Picture 11" descr="d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8" y="476250"/>
            <a:ext cx="3225800" cy="226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   </a:t>
            </a:r>
            <a:r>
              <a:rPr lang="ru-RU" sz="6000"/>
              <a:t>Ядовитые грибы!</a:t>
            </a:r>
          </a:p>
        </p:txBody>
      </p:sp>
      <p:sp>
        <p:nvSpPr>
          <p:cNvPr id="70660" name="Rectangle 4"/>
          <p:cNvSpPr>
            <a:spLocks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z="3200">
                <a:solidFill>
                  <a:schemeClr val="accent1"/>
                </a:solidFill>
              </a:rPr>
              <a:t>Отравление ядовитыми грибами может привести к смерти, поэтому при сборе грибов надо быть очень внимательными и брать только те грибы, которые вам известны, а незнакомые лучше не трогать.</a:t>
            </a:r>
          </a:p>
          <a:p>
            <a:r>
              <a:rPr lang="ru-RU" sz="3200">
                <a:solidFill>
                  <a:schemeClr val="accent1"/>
                </a:solidFill>
              </a:rPr>
              <a:t>Познакомимся с некоторыми из них.</a:t>
            </a:r>
          </a:p>
          <a:p>
            <a:endParaRPr lang="ru-RU" sz="3200">
              <a:solidFill>
                <a:schemeClr val="accent1"/>
              </a:solidFill>
            </a:endParaRPr>
          </a:p>
        </p:txBody>
      </p:sp>
      <p:sp>
        <p:nvSpPr>
          <p:cNvPr id="70661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562600" y="0"/>
            <a:ext cx="3581400" cy="3505200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ru-RU"/>
          </a:p>
        </p:txBody>
      </p:sp>
      <p:grpSp>
        <p:nvGrpSpPr>
          <p:cNvPr id="70662" name="Group 6"/>
          <p:cNvGrpSpPr>
            <a:grpSpLocks/>
          </p:cNvGrpSpPr>
          <p:nvPr/>
        </p:nvGrpSpPr>
        <p:grpSpPr bwMode="auto">
          <a:xfrm>
            <a:off x="7092950" y="5157788"/>
            <a:ext cx="2611438" cy="1700212"/>
            <a:chOff x="3936" y="1152"/>
            <a:chExt cx="1968" cy="1458"/>
          </a:xfrm>
        </p:grpSpPr>
        <p:sp>
          <p:nvSpPr>
            <p:cNvPr id="70663" name="Oval 7"/>
            <p:cNvSpPr>
              <a:spLocks noChangeArrowheads="1"/>
            </p:cNvSpPr>
            <p:nvPr/>
          </p:nvSpPr>
          <p:spPr bwMode="auto">
            <a:xfrm>
              <a:off x="4032" y="1152"/>
              <a:ext cx="1344" cy="1200"/>
            </a:xfrm>
            <a:prstGeom prst="ellipse">
              <a:avLst/>
            </a:prstGeom>
            <a:noFill/>
            <a:ln w="177800">
              <a:solidFill>
                <a:srgbClr val="EB46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0664" name="Picture 8" descr="рисунок мухомор"/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36" y="1251"/>
              <a:ext cx="1968" cy="1359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0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6" name="Picture 4" descr="d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</p:spPr>
      </p:pic>
      <p:sp>
        <p:nvSpPr>
          <p:cNvPr id="161795" name="WordArt 3"/>
          <p:cNvSpPr>
            <a:spLocks noChangeArrowheads="1" noChangeShapeType="1" noTextEdit="1"/>
          </p:cNvSpPr>
          <p:nvPr/>
        </p:nvSpPr>
        <p:spPr bwMode="auto">
          <a:xfrm>
            <a:off x="685800" y="4876800"/>
            <a:ext cx="7239000" cy="1524000"/>
          </a:xfrm>
          <a:prstGeom prst="rect">
            <a:avLst/>
          </a:prstGeom>
        </p:spPr>
        <p:txBody>
          <a:bodyPr wrap="none" fromWordArt="1">
            <a:prstTxWarp prst="textDeflateTop">
              <a:avLst>
                <a:gd name="adj" fmla="val 46875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C6600"/>
                    </a:gs>
                    <a:gs pos="50000">
                      <a:schemeClr val="bg1"/>
                    </a:gs>
                    <a:gs pos="100000">
                      <a:srgbClr val="CC6600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chemeClr val="tx2"/>
                  </a:outerShdw>
                </a:effectLst>
                <a:latin typeface="Times New Roman"/>
                <a:cs typeface="Times New Roman"/>
              </a:rPr>
              <a:t>МУХОМОР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Text Box 2"/>
          <p:cNvSpPr txBox="1">
            <a:spLocks noChangeArrowheads="1"/>
          </p:cNvSpPr>
          <p:nvPr/>
        </p:nvSpPr>
        <p:spPr bwMode="auto">
          <a:xfrm>
            <a:off x="250825" y="3068638"/>
            <a:ext cx="5113338" cy="37496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ru-RU" sz="2000" b="1">
                <a:solidFill>
                  <a:srgbClr val="EB461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Мухомор красный.</a:t>
            </a:r>
            <a:r>
              <a:rPr kumimoji="1" lang="ru-RU" sz="2000">
                <a:solidFill>
                  <a:srgbClr val="000000"/>
                </a:solidFill>
              </a:rPr>
              <a:t>  Шляпка от</a:t>
            </a:r>
            <a:br>
              <a:rPr kumimoji="1" lang="ru-RU" sz="2000">
                <a:solidFill>
                  <a:srgbClr val="000000"/>
                </a:solidFill>
              </a:rPr>
            </a:br>
            <a:r>
              <a:rPr kumimoji="1" lang="ru-RU" sz="2000">
                <a:solidFill>
                  <a:srgbClr val="000000"/>
                </a:solidFill>
              </a:rPr>
              <a:t>оранжево-красной до темно-красной с многочисленными белыми чешуйками, особенно у молодых грибов. Пластинки белые. Ножка тоже белая, с гладким или слегка полосатым кольцом, белым или слегка желтоватым. Основание ножки вздутое, клубневидное. Встречается в разных типах леса (хвойные, лиственные, смешанные), с июля по ноябрь. Может расти в парках и скверах.</a:t>
            </a:r>
            <a:endParaRPr kumimoji="1" lang="ru-RU" sz="1600">
              <a:latin typeface="Times New Roman" pitchFamily="18" charset="0"/>
            </a:endParaRPr>
          </a:p>
        </p:txBody>
      </p:sp>
      <p:pic>
        <p:nvPicPr>
          <p:cNvPr id="163845" name="Picture 5" descr="лесовичок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2852738"/>
            <a:ext cx="936625" cy="647700"/>
          </a:xfrm>
          <a:prstGeom prst="rect">
            <a:avLst/>
          </a:prstGeom>
          <a:noFill/>
        </p:spPr>
      </p:pic>
      <p:sp>
        <p:nvSpPr>
          <p:cNvPr id="163846" name="Text Box 6"/>
          <p:cNvSpPr txBox="1">
            <a:spLocks noChangeArrowheads="1"/>
          </p:cNvSpPr>
          <p:nvPr/>
        </p:nvSpPr>
        <p:spPr bwMode="auto">
          <a:xfrm>
            <a:off x="4932363" y="195263"/>
            <a:ext cx="4211637" cy="22256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i="1">
                <a:solidFill>
                  <a:srgbClr val="000000"/>
                </a:solidFill>
              </a:rPr>
              <a:t>Сорвал я красный гриб в лесу,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Любуюсь на его красу: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На белой он ножке,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На шляпке горошки…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А люди говорят,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Что в нём </a:t>
            </a:r>
            <a:r>
              <a:rPr kumimoji="1" lang="ru-RU" sz="2000" i="1">
                <a:solidFill>
                  <a:srgbClr val="EB461F"/>
                </a:solidFill>
              </a:rPr>
              <a:t>опасный яд</a:t>
            </a:r>
            <a:r>
              <a:rPr kumimoji="1" lang="ru-RU" sz="2000" i="1">
                <a:solidFill>
                  <a:srgbClr val="000000"/>
                </a:solidFill>
              </a:rPr>
              <a:t>.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                 </a:t>
            </a:r>
            <a:r>
              <a:rPr kumimoji="1" lang="ru-RU" sz="2000" b="1" i="1">
                <a:solidFill>
                  <a:srgbClr val="EB461F"/>
                </a:solidFill>
              </a:rPr>
              <a:t>(Мухомор) </a:t>
            </a:r>
          </a:p>
        </p:txBody>
      </p:sp>
      <p:sp>
        <p:nvSpPr>
          <p:cNvPr id="163847" name="Text Box 7"/>
          <p:cNvSpPr txBox="1">
            <a:spLocks noChangeArrowheads="1"/>
          </p:cNvSpPr>
          <p:nvPr/>
        </p:nvSpPr>
        <p:spPr bwMode="auto">
          <a:xfrm>
            <a:off x="5221288" y="2500313"/>
            <a:ext cx="3887787" cy="641350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i="1">
                <a:solidFill>
                  <a:srgbClr val="336600"/>
                </a:solidFill>
              </a:rPr>
              <a:t>В чем отличие мухоморов на этих двух фотографиях?</a:t>
            </a:r>
          </a:p>
        </p:txBody>
      </p:sp>
      <p:pic>
        <p:nvPicPr>
          <p:cNvPr id="163848" name="Picture 8" descr="d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3860800"/>
            <a:ext cx="3033713" cy="2471738"/>
          </a:xfrm>
          <a:prstGeom prst="rect">
            <a:avLst/>
          </a:prstGeom>
          <a:noFill/>
        </p:spPr>
      </p:pic>
      <p:pic>
        <p:nvPicPr>
          <p:cNvPr id="163849" name="Picture 9" descr="d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7088" y="476250"/>
            <a:ext cx="3151187" cy="2047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2" name="Picture 4" descr="d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</p:spPr>
      </p:pic>
      <p:sp>
        <p:nvSpPr>
          <p:cNvPr id="165891" name="WordArt 3"/>
          <p:cNvSpPr>
            <a:spLocks noChangeArrowheads="1" noChangeShapeType="1" noTextEdit="1"/>
          </p:cNvSpPr>
          <p:nvPr/>
        </p:nvSpPr>
        <p:spPr bwMode="auto">
          <a:xfrm>
            <a:off x="304800" y="4495800"/>
            <a:ext cx="8458200" cy="1600200"/>
          </a:xfrm>
          <a:prstGeom prst="rect">
            <a:avLst/>
          </a:prstGeom>
        </p:spPr>
        <p:txBody>
          <a:bodyPr wrap="none" fromWordArt="1">
            <a:prstTxWarp prst="textDeflateTop">
              <a:avLst>
                <a:gd name="adj" fmla="val 46875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9900"/>
                    </a:gs>
                    <a:gs pos="50000">
                      <a:schemeClr val="bg1"/>
                    </a:gs>
                    <a:gs pos="100000">
                      <a:srgbClr val="669900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chemeClr val="tx2"/>
                  </a:outerShdw>
                </a:effectLst>
                <a:latin typeface="Times New Roman"/>
                <a:cs typeface="Times New Roman"/>
              </a:rPr>
              <a:t>ОПЕНОК ЛОЖНЫЙ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>
                <a:solidFill>
                  <a:srgbClr val="3399FF"/>
                </a:solidFill>
              </a:rPr>
              <a:t>Цель: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4400"/>
              <a:t>Сформировать у школьников представление о грибах как особом царстве живой природы.</a:t>
            </a:r>
          </a:p>
        </p:txBody>
      </p:sp>
      <p:pic>
        <p:nvPicPr>
          <p:cNvPr id="5124" name="Picture 4" descr="травы">
            <a:hlinkClick r:id="rId2" action="ppaction://hlinksldjump" tooltip="Растения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D3"/>
              </a:clrFrom>
              <a:clrTo>
                <a:srgbClr val="FFFED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5013325"/>
            <a:ext cx="2016125" cy="1492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Text Box 2"/>
          <p:cNvSpPr txBox="1">
            <a:spLocks noChangeArrowheads="1"/>
          </p:cNvSpPr>
          <p:nvPr/>
        </p:nvSpPr>
        <p:spPr bwMode="auto">
          <a:xfrm>
            <a:off x="179388" y="3284538"/>
            <a:ext cx="4608512" cy="34448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ru-RU" sz="2000">
                <a:solidFill>
                  <a:srgbClr val="000000"/>
                </a:solidFill>
              </a:rPr>
              <a:t>Встречается с июня по</a:t>
            </a:r>
            <a:br>
              <a:rPr kumimoji="1" lang="ru-RU" sz="2000">
                <a:solidFill>
                  <a:srgbClr val="000000"/>
                </a:solidFill>
              </a:rPr>
            </a:br>
            <a:r>
              <a:rPr kumimoji="1" lang="ru-RU" sz="2000">
                <a:solidFill>
                  <a:srgbClr val="000000"/>
                </a:solidFill>
              </a:rPr>
              <a:t>сентябрь. Шляпка в центре часто с бугорком, желтоватая. Мякоть светло-желтая, горькая. Пластинки сначала серно-желтые (откуда и название гриба), с характерным зеленоватым оттенком, а при созревании гриба темные зеленовато-оливковые. Ножка тонкая, ровная, полая внутри, желтая. </a:t>
            </a:r>
            <a:r>
              <a:rPr kumimoji="1" lang="ru-RU" sz="2000" b="1">
                <a:solidFill>
                  <a:srgbClr val="EB461F"/>
                </a:solidFill>
              </a:rPr>
              <a:t>Ядовит!</a:t>
            </a:r>
          </a:p>
        </p:txBody>
      </p:sp>
      <p:sp>
        <p:nvSpPr>
          <p:cNvPr id="167940" name="Text Box 4"/>
          <p:cNvSpPr txBox="1">
            <a:spLocks noChangeArrowheads="1"/>
          </p:cNvSpPr>
          <p:nvPr/>
        </p:nvSpPr>
        <p:spPr bwMode="auto">
          <a:xfrm>
            <a:off x="4716463" y="260350"/>
            <a:ext cx="4033837" cy="22256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ru-RU" sz="2000" b="1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Ложноопенок</a:t>
            </a:r>
            <a:r>
              <a:rPr kumimoji="1" lang="ru-RU" sz="2000">
                <a:solidFill>
                  <a:srgbClr val="000000"/>
                </a:solidFill>
              </a:rPr>
              <a:t> серно-желтый растет на пнях лиственных пород, обычно большими группами, часто со сросшимися вместе ножками. Реже встречается на стволах живых, обычно ослабленных деревьев. </a:t>
            </a:r>
          </a:p>
        </p:txBody>
      </p:sp>
      <p:pic>
        <p:nvPicPr>
          <p:cNvPr id="167941" name="Picture 5" descr="лесовичок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07375" y="2492375"/>
            <a:ext cx="936625" cy="647700"/>
          </a:xfrm>
          <a:prstGeom prst="rect">
            <a:avLst/>
          </a:prstGeom>
          <a:noFill/>
        </p:spPr>
      </p:pic>
      <p:sp>
        <p:nvSpPr>
          <p:cNvPr id="167942" name="Text Box 6"/>
          <p:cNvSpPr txBox="1">
            <a:spLocks noChangeArrowheads="1"/>
          </p:cNvSpPr>
          <p:nvPr/>
        </p:nvSpPr>
        <p:spPr bwMode="auto">
          <a:xfrm>
            <a:off x="4787900" y="2787650"/>
            <a:ext cx="4249738" cy="641350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i="1">
                <a:solidFill>
                  <a:srgbClr val="336600"/>
                </a:solidFill>
              </a:rPr>
              <a:t>Найди общее и отличия у настоящего и ложного опенка…</a:t>
            </a:r>
          </a:p>
        </p:txBody>
      </p:sp>
      <p:pic>
        <p:nvPicPr>
          <p:cNvPr id="167944" name="Picture 8" descr="d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3573463"/>
            <a:ext cx="3529013" cy="2646362"/>
          </a:xfrm>
          <a:prstGeom prst="rect">
            <a:avLst/>
          </a:prstGeom>
          <a:noFill/>
        </p:spPr>
      </p:pic>
      <p:pic>
        <p:nvPicPr>
          <p:cNvPr id="167945" name="Picture 9" descr="d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" y="476250"/>
            <a:ext cx="3276600" cy="2528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8" name="Picture 4" descr="d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31025"/>
          </a:xfrm>
          <a:prstGeom prst="rect">
            <a:avLst/>
          </a:prstGeom>
          <a:noFill/>
        </p:spPr>
      </p:pic>
      <p:sp>
        <p:nvSpPr>
          <p:cNvPr id="169987" name="WordArt 3"/>
          <p:cNvSpPr>
            <a:spLocks noChangeArrowheads="1" noChangeShapeType="1" noTextEdit="1"/>
          </p:cNvSpPr>
          <p:nvPr/>
        </p:nvSpPr>
        <p:spPr bwMode="auto">
          <a:xfrm>
            <a:off x="304800" y="5181600"/>
            <a:ext cx="8610600" cy="1447800"/>
          </a:xfrm>
          <a:prstGeom prst="rect">
            <a:avLst/>
          </a:prstGeom>
        </p:spPr>
        <p:txBody>
          <a:bodyPr wrap="none" fromWordArt="1">
            <a:prstTxWarp prst="textDeflateTop">
              <a:avLst>
                <a:gd name="adj" fmla="val 46875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CC66"/>
                    </a:gs>
                    <a:gs pos="50000">
                      <a:schemeClr val="bg1"/>
                    </a:gs>
                    <a:gs pos="100000">
                      <a:srgbClr val="FFCC66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chemeClr val="tx2"/>
                  </a:outerShdw>
                </a:effectLst>
                <a:latin typeface="Times New Roman"/>
                <a:cs typeface="Times New Roman"/>
              </a:rPr>
              <a:t>БЛЕДНАЯ ПОГАНКА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Text Box 2"/>
          <p:cNvSpPr txBox="1">
            <a:spLocks noChangeArrowheads="1"/>
          </p:cNvSpPr>
          <p:nvPr/>
        </p:nvSpPr>
        <p:spPr bwMode="auto">
          <a:xfrm>
            <a:off x="179388" y="3068638"/>
            <a:ext cx="4608512" cy="37496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ru-RU" sz="2000">
                <a:solidFill>
                  <a:srgbClr val="000000"/>
                </a:solidFill>
              </a:rPr>
              <a:t>Бледная поганка - </a:t>
            </a:r>
            <a:r>
              <a:rPr kumimoji="1" lang="ru-RU" sz="2000" b="1">
                <a:solidFill>
                  <a:srgbClr val="EB461F"/>
                </a:solidFill>
              </a:rPr>
              <a:t>смертельно ядовитый</a:t>
            </a:r>
            <a:r>
              <a:rPr kumimoji="1" lang="ru-RU" sz="2000">
                <a:solidFill>
                  <a:srgbClr val="000000"/>
                </a:solidFill>
              </a:rPr>
              <a:t> гриб. Окраской шляпки и кольцом на ножке напоминает опята, шампиньоны: лесной и луговой, зеленушку и некоторые сыроежки с зеленоватой шляпкой. У бледной поганки шляпка полушаровидная, у зрелых грибов плоская и слегка выпуклая в центре, зеленовато-сероватая или</a:t>
            </a:r>
            <a:br>
              <a:rPr kumimoji="1" lang="ru-RU" sz="2000">
                <a:solidFill>
                  <a:srgbClr val="000000"/>
                </a:solidFill>
              </a:rPr>
            </a:br>
            <a:r>
              <a:rPr kumimoji="1" lang="ru-RU" sz="2000">
                <a:solidFill>
                  <a:srgbClr val="000000"/>
                </a:solidFill>
              </a:rPr>
              <a:t>зеленовато-оливковая, гладкая, шелковистая. </a:t>
            </a:r>
          </a:p>
        </p:txBody>
      </p:sp>
      <p:sp>
        <p:nvSpPr>
          <p:cNvPr id="172037" name="Text Box 5"/>
          <p:cNvSpPr txBox="1">
            <a:spLocks noChangeArrowheads="1"/>
          </p:cNvSpPr>
          <p:nvPr/>
        </p:nvSpPr>
        <p:spPr bwMode="auto">
          <a:xfrm>
            <a:off x="4859338" y="188913"/>
            <a:ext cx="3744912" cy="25304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i="1">
                <a:solidFill>
                  <a:srgbClr val="000000"/>
                </a:solidFill>
              </a:rPr>
              <a:t>Просится грибочек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Прямо в кузовочек,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Прямо в руки идёт –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Да никто не берёт,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А к кому навяжется –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Тому мало не покажется. </a:t>
            </a:r>
            <a:br>
              <a:rPr kumimoji="1" lang="ru-RU" sz="2000" i="1">
                <a:solidFill>
                  <a:srgbClr val="000000"/>
                </a:solidFill>
              </a:rPr>
            </a:br>
            <a:r>
              <a:rPr kumimoji="1" lang="ru-RU" sz="2000" i="1">
                <a:solidFill>
                  <a:srgbClr val="000000"/>
                </a:solidFill>
              </a:rPr>
              <a:t>                       </a:t>
            </a:r>
            <a:r>
              <a:rPr kumimoji="1" lang="ru-RU" sz="2000" b="1" i="1">
                <a:solidFill>
                  <a:srgbClr val="336600"/>
                </a:solidFill>
              </a:rPr>
              <a:t>(Поганка) </a:t>
            </a:r>
            <a:br>
              <a:rPr kumimoji="1" lang="ru-RU" sz="2000" b="1" i="1">
                <a:solidFill>
                  <a:srgbClr val="336600"/>
                </a:solidFill>
              </a:rPr>
            </a:br>
            <a:endParaRPr kumimoji="1" lang="ru-RU" sz="2000" b="1" i="1">
              <a:solidFill>
                <a:srgbClr val="336600"/>
              </a:solidFill>
            </a:endParaRPr>
          </a:p>
        </p:txBody>
      </p:sp>
      <p:pic>
        <p:nvPicPr>
          <p:cNvPr id="172038" name="Picture 6" descr="лесовичок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638" y="2205038"/>
            <a:ext cx="936625" cy="647700"/>
          </a:xfrm>
          <a:prstGeom prst="rect">
            <a:avLst/>
          </a:prstGeom>
          <a:noFill/>
        </p:spPr>
      </p:pic>
      <p:sp>
        <p:nvSpPr>
          <p:cNvPr id="172039" name="Text Box 7"/>
          <p:cNvSpPr txBox="1">
            <a:spLocks noChangeArrowheads="1"/>
          </p:cNvSpPr>
          <p:nvPr/>
        </p:nvSpPr>
        <p:spPr bwMode="auto">
          <a:xfrm>
            <a:off x="5219700" y="2636838"/>
            <a:ext cx="3887788" cy="641350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i="1">
                <a:solidFill>
                  <a:srgbClr val="336600"/>
                </a:solidFill>
              </a:rPr>
              <a:t>Что общего у поганки о опенка? Как их отличить?</a:t>
            </a:r>
          </a:p>
        </p:txBody>
      </p:sp>
      <p:pic>
        <p:nvPicPr>
          <p:cNvPr id="172040" name="Picture 8" descr="d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3429000"/>
            <a:ext cx="3671888" cy="2886075"/>
          </a:xfrm>
          <a:prstGeom prst="rect">
            <a:avLst/>
          </a:prstGeom>
          <a:noFill/>
        </p:spPr>
      </p:pic>
      <p:pic>
        <p:nvPicPr>
          <p:cNvPr id="172041" name="Picture 9" descr="d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188913"/>
            <a:ext cx="3225800" cy="2551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По страницам красной книги</a:t>
            </a:r>
          </a:p>
        </p:txBody>
      </p:sp>
      <p:pic>
        <p:nvPicPr>
          <p:cNvPr id="78859" name="Picture 11" descr="g123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39975" y="1700213"/>
            <a:ext cx="3638550" cy="29622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Text Box 2"/>
          <p:cNvSpPr txBox="1">
            <a:spLocks noChangeArrowheads="1"/>
          </p:cNvSpPr>
          <p:nvPr/>
        </p:nvSpPr>
        <p:spPr bwMode="auto">
          <a:xfrm>
            <a:off x="4248150" y="2133600"/>
            <a:ext cx="4645025" cy="42068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ru-RU" sz="2000"/>
              <a:t>Над белой оболочкой - сетчатое куполовидное образование, ярко-красное снаружи и зеленовато-оливковое с внутренней стороны.</a:t>
            </a:r>
            <a:br>
              <a:rPr kumimoji="1" lang="ru-RU" sz="2000"/>
            </a:br>
            <a:r>
              <a:rPr kumimoji="1" lang="ru-RU" sz="2000"/>
              <a:t>Внутренний слой слизистый, в нем находятся споры решеточника. Гриб издает неприятный гнилостный запах, привлекающих мух, которые ползают по расплывающейся слизи и затем на лапках и тельцах разносят прилипшие к ним споры гриба.</a:t>
            </a:r>
            <a:r>
              <a:rPr kumimoji="1" lang="ru-RU" sz="2000">
                <a:solidFill>
                  <a:srgbClr val="000000"/>
                </a:solidFill>
              </a:rPr>
              <a:t> </a:t>
            </a:r>
            <a:r>
              <a:rPr kumimoji="1" lang="ru-RU" sz="2000" b="1">
                <a:solidFill>
                  <a:schemeClr val="tx2"/>
                </a:solidFill>
              </a:rPr>
              <a:t>Гриб несъедобен.</a:t>
            </a:r>
          </a:p>
          <a:p>
            <a:pPr>
              <a:spcBef>
                <a:spcPct val="50000"/>
              </a:spcBef>
            </a:pPr>
            <a:endParaRPr kumimoji="1" lang="ru-RU" sz="2000">
              <a:solidFill>
                <a:schemeClr val="tx2"/>
              </a:solidFill>
            </a:endParaRPr>
          </a:p>
        </p:txBody>
      </p:sp>
      <p:pic>
        <p:nvPicPr>
          <p:cNvPr id="194563" name="Picture 3" descr="решеточник красный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349500"/>
            <a:ext cx="3700463" cy="3743325"/>
          </a:xfrm>
          <a:prstGeom prst="rect">
            <a:avLst/>
          </a:prstGeom>
          <a:noFill/>
        </p:spPr>
      </p:pic>
      <p:sp>
        <p:nvSpPr>
          <p:cNvPr id="194564" name="Text Box 4"/>
          <p:cNvSpPr txBox="1">
            <a:spLocks noChangeArrowheads="1"/>
          </p:cNvSpPr>
          <p:nvPr/>
        </p:nvSpPr>
        <p:spPr bwMode="auto">
          <a:xfrm>
            <a:off x="2627313" y="981075"/>
            <a:ext cx="6192837" cy="10064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ru-RU" sz="2000" b="1" i="1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Решеточник красный</a:t>
            </a:r>
            <a:r>
              <a:rPr kumimoji="1" lang="ru-RU" sz="2000">
                <a:solidFill>
                  <a:srgbClr val="000000"/>
                </a:solidFill>
              </a:rPr>
              <a:t> </a:t>
            </a:r>
            <a:r>
              <a:rPr kumimoji="1" lang="ru-RU" sz="2000"/>
              <a:t>- очень редкий гриб. Занесён из тропиков. Молодой гриб имеет вид белого шара или яйца. </a:t>
            </a:r>
          </a:p>
        </p:txBody>
      </p:sp>
      <p:grpSp>
        <p:nvGrpSpPr>
          <p:cNvPr id="194565" name="Group 5"/>
          <p:cNvGrpSpPr>
            <a:grpSpLocks/>
          </p:cNvGrpSpPr>
          <p:nvPr/>
        </p:nvGrpSpPr>
        <p:grpSpPr bwMode="auto">
          <a:xfrm>
            <a:off x="755650" y="549275"/>
            <a:ext cx="1223963" cy="1223963"/>
            <a:chOff x="476" y="300"/>
            <a:chExt cx="771" cy="817"/>
          </a:xfrm>
        </p:grpSpPr>
        <p:pic>
          <p:nvPicPr>
            <p:cNvPr id="194566" name="Picture 6" descr="книга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6" y="300"/>
              <a:ext cx="771" cy="817"/>
            </a:xfrm>
            <a:prstGeom prst="rect">
              <a:avLst/>
            </a:prstGeom>
            <a:noFill/>
          </p:spPr>
        </p:pic>
        <p:sp>
          <p:nvSpPr>
            <p:cNvPr id="194567" name="Oval 7"/>
            <p:cNvSpPr>
              <a:spLocks noChangeArrowheads="1"/>
            </p:cNvSpPr>
            <p:nvPr/>
          </p:nvSpPr>
          <p:spPr bwMode="auto">
            <a:xfrm>
              <a:off x="476" y="327"/>
              <a:ext cx="745" cy="763"/>
            </a:xfrm>
            <a:prstGeom prst="ellipse">
              <a:avLst/>
            </a:prstGeom>
            <a:noFill/>
            <a:ln w="57150">
              <a:solidFill>
                <a:srgbClr val="EB461F"/>
              </a:solidFill>
              <a:miter lim="800000"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</p:grpSp>
      <p:sp>
        <p:nvSpPr>
          <p:cNvPr id="194568" name="Text Box 8"/>
          <p:cNvSpPr txBox="1">
            <a:spLocks noChangeArrowheads="1"/>
          </p:cNvSpPr>
          <p:nvPr/>
        </p:nvSpPr>
        <p:spPr bwMode="auto">
          <a:xfrm>
            <a:off x="2484438" y="333375"/>
            <a:ext cx="6191250" cy="457200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400" b="1" i="1" u="sng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 СТРАНИЦАМ КРАСНОЙ КНИГИ…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2" descr="ежевик коралловидн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276475"/>
            <a:ext cx="3673475" cy="3673475"/>
          </a:xfrm>
          <a:prstGeom prst="rect">
            <a:avLst/>
          </a:prstGeom>
          <a:noFill/>
        </p:spPr>
      </p:pic>
      <p:sp>
        <p:nvSpPr>
          <p:cNvPr id="190467" name="Text Box 3"/>
          <p:cNvSpPr txBox="1">
            <a:spLocks noChangeArrowheads="1"/>
          </p:cNvSpPr>
          <p:nvPr/>
        </p:nvSpPr>
        <p:spPr bwMode="auto">
          <a:xfrm>
            <a:off x="4140200" y="1773238"/>
            <a:ext cx="4752975" cy="4419600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ru-RU" sz="2000"/>
              <a:t>Оно белого цвета или розоватое и с возрастом приобретает кремовый оттенок, а при высушивании желтеет. Многочисленные веточки гриба покрыты длинными игловидными шипиками, откуда и название - ежевик. Размер гриба достигает 10-50 см. Встречается он довольно редко с июля по октябрь на мертвых стволах и крупных ветвях валежных деревьев. Иногда его можно найти в дупле живого дерева, преимущественно на березе, реже на осине, дубе или вязе.</a:t>
            </a:r>
            <a:r>
              <a:rPr kumimoji="1" lang="ru-RU" sz="2400">
                <a:latin typeface="Times New Roman" pitchFamily="18" charset="0"/>
              </a:rPr>
              <a:t> </a:t>
            </a:r>
          </a:p>
        </p:txBody>
      </p:sp>
      <p:grpSp>
        <p:nvGrpSpPr>
          <p:cNvPr id="190468" name="Group 4"/>
          <p:cNvGrpSpPr>
            <a:grpSpLocks/>
          </p:cNvGrpSpPr>
          <p:nvPr/>
        </p:nvGrpSpPr>
        <p:grpSpPr bwMode="auto">
          <a:xfrm>
            <a:off x="755650" y="549275"/>
            <a:ext cx="1223963" cy="1223963"/>
            <a:chOff x="476" y="300"/>
            <a:chExt cx="771" cy="817"/>
          </a:xfrm>
        </p:grpSpPr>
        <p:pic>
          <p:nvPicPr>
            <p:cNvPr id="190469" name="Picture 5" descr="книга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6" y="300"/>
              <a:ext cx="771" cy="817"/>
            </a:xfrm>
            <a:prstGeom prst="rect">
              <a:avLst/>
            </a:prstGeom>
            <a:noFill/>
          </p:spPr>
        </p:pic>
        <p:sp>
          <p:nvSpPr>
            <p:cNvPr id="190470" name="Oval 6"/>
            <p:cNvSpPr>
              <a:spLocks noChangeArrowheads="1"/>
            </p:cNvSpPr>
            <p:nvPr/>
          </p:nvSpPr>
          <p:spPr bwMode="auto">
            <a:xfrm>
              <a:off x="476" y="327"/>
              <a:ext cx="745" cy="763"/>
            </a:xfrm>
            <a:prstGeom prst="ellipse">
              <a:avLst/>
            </a:prstGeom>
            <a:noFill/>
            <a:ln w="57150">
              <a:solidFill>
                <a:srgbClr val="EB461F"/>
              </a:solidFill>
              <a:miter lim="800000"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</p:grpSp>
      <p:sp>
        <p:nvSpPr>
          <p:cNvPr id="190471" name="Text Box 7"/>
          <p:cNvSpPr txBox="1">
            <a:spLocks noChangeArrowheads="1"/>
          </p:cNvSpPr>
          <p:nvPr/>
        </p:nvSpPr>
        <p:spPr bwMode="auto">
          <a:xfrm>
            <a:off x="2484438" y="333375"/>
            <a:ext cx="6191250" cy="457200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400" b="1" i="1" u="sng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 СТРАНИЦАМ КРАСНОЙ КНИГИ…</a:t>
            </a:r>
          </a:p>
        </p:txBody>
      </p:sp>
      <p:sp>
        <p:nvSpPr>
          <p:cNvPr id="190472" name="Text Box 8"/>
          <p:cNvSpPr txBox="1">
            <a:spLocks noChangeArrowheads="1"/>
          </p:cNvSpPr>
          <p:nvPr/>
        </p:nvSpPr>
        <p:spPr bwMode="auto">
          <a:xfrm>
            <a:off x="2411413" y="1071563"/>
            <a:ext cx="6732587" cy="7016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 i="1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Ежевик корралловидный</a:t>
            </a:r>
            <a:r>
              <a:rPr kumimoji="1" lang="ru-RU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  <a:r>
              <a:rPr kumimoji="1" lang="ru-RU" sz="2000">
                <a:solidFill>
                  <a:srgbClr val="000000"/>
                </a:solidFill>
              </a:rPr>
              <a:t> </a:t>
            </a:r>
            <a:r>
              <a:rPr kumimoji="1" lang="ru-RU" sz="2000"/>
              <a:t>Его сильно разветвленное</a:t>
            </a:r>
            <a:br>
              <a:rPr kumimoji="1" lang="ru-RU" sz="2000"/>
            </a:br>
            <a:r>
              <a:rPr kumimoji="1" lang="ru-RU" sz="2000"/>
              <a:t>плодовое тело напоминает коралл.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Text Box 2"/>
          <p:cNvSpPr txBox="1">
            <a:spLocks noChangeArrowheads="1"/>
          </p:cNvSpPr>
          <p:nvPr/>
        </p:nvSpPr>
        <p:spPr bwMode="auto">
          <a:xfrm>
            <a:off x="3492500" y="2174875"/>
            <a:ext cx="5327650" cy="42068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ru-RU" sz="2000"/>
              <a:t>Молодые грибы - это белый или желтовато-белый шар или яйцо, диаметром 4-5 см. Длинная (до 15-20 см) губчатая грязновато-белая полая ножка толщиной 2,5-4,5 см, а на ней оливково-зелёная, как бы складчатая шляпка. Из-под шляпки на ножку ниспадает ажурная ширококольчатая белая или желтоватая сеточка (индузий). Запах у него, как и у решеточника, весьма неприятный.</a:t>
            </a:r>
            <a:r>
              <a:rPr kumimoji="1" lang="ru-RU" sz="2000">
                <a:solidFill>
                  <a:srgbClr val="000000"/>
                </a:solidFill>
              </a:rPr>
              <a:t/>
            </a:r>
            <a:br>
              <a:rPr kumimoji="1" lang="ru-RU" sz="2000">
                <a:solidFill>
                  <a:srgbClr val="000000"/>
                </a:solidFill>
              </a:rPr>
            </a:br>
            <a:r>
              <a:rPr kumimoji="1" lang="ru-RU" sz="2000" b="1">
                <a:solidFill>
                  <a:schemeClr val="tx2"/>
                </a:solidFill>
              </a:rPr>
              <a:t>Гриб несъедобен</a:t>
            </a:r>
            <a:r>
              <a:rPr kumimoji="1" lang="ru-RU" sz="2000">
                <a:solidFill>
                  <a:srgbClr val="000000"/>
                </a:solidFill>
              </a:rPr>
              <a:t>, </a:t>
            </a:r>
            <a:r>
              <a:rPr kumimoji="1" lang="ru-RU" sz="2000"/>
              <a:t>используется в народной медицине.</a:t>
            </a:r>
          </a:p>
          <a:p>
            <a:pPr algn="just">
              <a:spcBef>
                <a:spcPct val="50000"/>
              </a:spcBef>
            </a:pPr>
            <a:endParaRPr kumimoji="1" lang="ru-RU" sz="2000"/>
          </a:p>
        </p:txBody>
      </p:sp>
      <p:pic>
        <p:nvPicPr>
          <p:cNvPr id="192515" name="Picture 3" descr="сетконос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2276475"/>
            <a:ext cx="2614613" cy="4105275"/>
          </a:xfrm>
          <a:prstGeom prst="rect">
            <a:avLst/>
          </a:prstGeom>
          <a:noFill/>
        </p:spPr>
      </p:pic>
      <p:grpSp>
        <p:nvGrpSpPr>
          <p:cNvPr id="192516" name="Group 4"/>
          <p:cNvGrpSpPr>
            <a:grpSpLocks/>
          </p:cNvGrpSpPr>
          <p:nvPr/>
        </p:nvGrpSpPr>
        <p:grpSpPr bwMode="auto">
          <a:xfrm>
            <a:off x="755650" y="549275"/>
            <a:ext cx="1223963" cy="1223963"/>
            <a:chOff x="476" y="300"/>
            <a:chExt cx="771" cy="817"/>
          </a:xfrm>
        </p:grpSpPr>
        <p:pic>
          <p:nvPicPr>
            <p:cNvPr id="192517" name="Picture 5" descr="книга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6" y="300"/>
              <a:ext cx="771" cy="817"/>
            </a:xfrm>
            <a:prstGeom prst="rect">
              <a:avLst/>
            </a:prstGeom>
            <a:noFill/>
          </p:spPr>
        </p:pic>
        <p:sp>
          <p:nvSpPr>
            <p:cNvPr id="192518" name="Oval 6"/>
            <p:cNvSpPr>
              <a:spLocks noChangeArrowheads="1"/>
            </p:cNvSpPr>
            <p:nvPr/>
          </p:nvSpPr>
          <p:spPr bwMode="auto">
            <a:xfrm>
              <a:off x="476" y="327"/>
              <a:ext cx="745" cy="763"/>
            </a:xfrm>
            <a:prstGeom prst="ellipse">
              <a:avLst/>
            </a:prstGeom>
            <a:noFill/>
            <a:ln w="57150">
              <a:solidFill>
                <a:srgbClr val="EB461F"/>
              </a:solidFill>
              <a:miter lim="800000"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</p:grpSp>
      <p:sp>
        <p:nvSpPr>
          <p:cNvPr id="192519" name="Text Box 7"/>
          <p:cNvSpPr txBox="1">
            <a:spLocks noChangeArrowheads="1"/>
          </p:cNvSpPr>
          <p:nvPr/>
        </p:nvSpPr>
        <p:spPr bwMode="auto">
          <a:xfrm>
            <a:off x="2484438" y="333375"/>
            <a:ext cx="6191250" cy="457200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400" b="1" i="1" u="sng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 СТРАНИЦАМ КРАСНОЙ КНИГИ…</a:t>
            </a:r>
          </a:p>
        </p:txBody>
      </p:sp>
      <p:sp>
        <p:nvSpPr>
          <p:cNvPr id="192520" name="Text Box 8"/>
          <p:cNvSpPr txBox="1">
            <a:spLocks noChangeArrowheads="1"/>
          </p:cNvSpPr>
          <p:nvPr/>
        </p:nvSpPr>
        <p:spPr bwMode="auto">
          <a:xfrm>
            <a:off x="2268538" y="1125538"/>
            <a:ext cx="6875462" cy="10064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 i="1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Сетконоска</a:t>
            </a:r>
            <a:r>
              <a:rPr kumimoji="1" lang="ru-RU" sz="2000">
                <a:solidFill>
                  <a:schemeClr val="tx2"/>
                </a:solidFill>
              </a:rPr>
              <a:t> </a:t>
            </a:r>
            <a:r>
              <a:rPr kumimoji="1" lang="ru-RU" sz="2000"/>
              <a:t>(диктиофора сдвоенная) родом из тропиков. Встретить его можно не только на юге, но и в средней полосе России.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Интересное о </a:t>
            </a:r>
            <a:r>
              <a:rPr lang="ru-RU" sz="4400"/>
              <a:t>грибах</a:t>
            </a:r>
            <a:r>
              <a:rPr lang="ru-RU"/>
              <a:t>!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Народные приметы, пословицы, поговорки.</a:t>
            </a:r>
          </a:p>
          <a:p>
            <a:r>
              <a:rPr lang="ru-RU"/>
              <a:t>Загадки </a:t>
            </a:r>
          </a:p>
          <a:p>
            <a:r>
              <a:rPr lang="ru-RU"/>
              <a:t>Рассказы и стихи</a:t>
            </a:r>
          </a:p>
        </p:txBody>
      </p:sp>
      <p:pic>
        <p:nvPicPr>
          <p:cNvPr id="91140" name="Picture 4" descr="BOOK1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3716338"/>
            <a:ext cx="1930400" cy="1644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Oval 2"/>
          <p:cNvSpPr>
            <a:spLocks noChangeArrowheads="1"/>
          </p:cNvSpPr>
          <p:nvPr/>
        </p:nvSpPr>
        <p:spPr bwMode="auto">
          <a:xfrm>
            <a:off x="7086600" y="457200"/>
            <a:ext cx="1524000" cy="1447800"/>
          </a:xfrm>
          <a:prstGeom prst="ellipse">
            <a:avLst/>
          </a:prstGeom>
          <a:noFill/>
          <a:ln w="101600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96611" name="Text Box 3"/>
          <p:cNvSpPr txBox="1">
            <a:spLocks noChangeArrowheads="1"/>
          </p:cNvSpPr>
          <p:nvPr/>
        </p:nvSpPr>
        <p:spPr bwMode="auto">
          <a:xfrm>
            <a:off x="457200" y="2420938"/>
            <a:ext cx="7924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ru-RU" sz="2400" b="1">
                <a:solidFill>
                  <a:srgbClr val="993300"/>
                </a:solidFill>
              </a:rPr>
              <a:t>На зорьке росистой - гриб крепкий, душистый,</a:t>
            </a:r>
          </a:p>
          <a:p>
            <a:r>
              <a:rPr kumimoji="1" lang="ru-RU" sz="2400" b="1">
                <a:solidFill>
                  <a:srgbClr val="993300"/>
                </a:solidFill>
              </a:rPr>
              <a:t>а в знойный день - как гнилой пень.</a:t>
            </a:r>
          </a:p>
        </p:txBody>
      </p:sp>
      <p:sp>
        <p:nvSpPr>
          <p:cNvPr id="196612" name="Text Box 4"/>
          <p:cNvSpPr txBox="1">
            <a:spLocks noChangeArrowheads="1"/>
          </p:cNvSpPr>
          <p:nvPr/>
        </p:nvSpPr>
        <p:spPr bwMode="auto">
          <a:xfrm>
            <a:off x="1066800" y="3543300"/>
            <a:ext cx="7772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ru-RU" sz="2400" b="1">
                <a:solidFill>
                  <a:srgbClr val="336600"/>
                </a:solidFill>
              </a:rPr>
              <a:t>Всякий гриб в руки берут, да не всякий в кузовок</a:t>
            </a:r>
          </a:p>
          <a:p>
            <a:r>
              <a:rPr kumimoji="1" lang="ru-RU" sz="2400" b="1">
                <a:solidFill>
                  <a:srgbClr val="336600"/>
                </a:solidFill>
              </a:rPr>
              <a:t>кладут.</a:t>
            </a:r>
          </a:p>
        </p:txBody>
      </p:sp>
      <p:sp>
        <p:nvSpPr>
          <p:cNvPr id="196613" name="Text Box 5"/>
          <p:cNvSpPr txBox="1">
            <a:spLocks noChangeArrowheads="1"/>
          </p:cNvSpPr>
          <p:nvPr/>
        </p:nvSpPr>
        <p:spPr bwMode="auto">
          <a:xfrm>
            <a:off x="1447800" y="4627563"/>
            <a:ext cx="7585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ru-RU" sz="2400" b="1">
                <a:solidFill>
                  <a:srgbClr val="993300"/>
                </a:solidFill>
              </a:rPr>
              <a:t>Начнется дождик редкий - готовь кузов крепкий.</a:t>
            </a:r>
          </a:p>
        </p:txBody>
      </p:sp>
      <p:sp>
        <p:nvSpPr>
          <p:cNvPr id="196614" name="Text Box 6"/>
          <p:cNvSpPr txBox="1">
            <a:spLocks noChangeArrowheads="1"/>
          </p:cNvSpPr>
          <p:nvPr/>
        </p:nvSpPr>
        <p:spPr bwMode="auto">
          <a:xfrm>
            <a:off x="1835150" y="5157788"/>
            <a:ext cx="576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ru-RU" sz="2400" b="1">
                <a:solidFill>
                  <a:srgbClr val="336600"/>
                </a:solidFill>
              </a:rPr>
              <a:t>Затянулись дожди - груздей не жди. </a:t>
            </a:r>
          </a:p>
        </p:txBody>
      </p:sp>
      <p:sp>
        <p:nvSpPr>
          <p:cNvPr id="196615" name="Text Box 7"/>
          <p:cNvSpPr txBox="1">
            <a:spLocks noChangeArrowheads="1"/>
          </p:cNvSpPr>
          <p:nvPr/>
        </p:nvSpPr>
        <p:spPr bwMode="auto">
          <a:xfrm>
            <a:off x="2484438" y="5734050"/>
            <a:ext cx="6065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ru-RU" sz="2400" b="1">
                <a:solidFill>
                  <a:srgbClr val="993300"/>
                </a:solidFill>
              </a:rPr>
              <a:t>Назвался груздем - полезай в кузовок.</a:t>
            </a:r>
          </a:p>
        </p:txBody>
      </p:sp>
      <p:pic>
        <p:nvPicPr>
          <p:cNvPr id="196616" name="Picture 8" descr="BOOK1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08850" y="620713"/>
            <a:ext cx="1066800" cy="923925"/>
          </a:xfrm>
          <a:prstGeom prst="rect">
            <a:avLst/>
          </a:prstGeom>
          <a:noFill/>
        </p:spPr>
      </p:pic>
      <p:sp>
        <p:nvSpPr>
          <p:cNvPr id="196617" name="Text Box 9"/>
          <p:cNvSpPr txBox="1">
            <a:spLocks noChangeArrowheads="1"/>
          </p:cNvSpPr>
          <p:nvPr/>
        </p:nvSpPr>
        <p:spPr bwMode="auto">
          <a:xfrm>
            <a:off x="228600" y="404813"/>
            <a:ext cx="6551613" cy="82232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400" b="1" i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НАРОДНЫЕ ПРИМЕТЫ, ПОСЛОВИЦЫ, ПОГОВОРКИ…</a:t>
            </a:r>
            <a:endParaRPr kumimoji="1" lang="en-US" sz="2400" b="1" i="1" u="sng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196618" name="Picture 10" descr="рисунок подос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4267200"/>
            <a:ext cx="1365250" cy="2362200"/>
          </a:xfrm>
          <a:prstGeom prst="rect">
            <a:avLst/>
          </a:prstGeom>
          <a:noFill/>
        </p:spPr>
      </p:pic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395288" y="1557338"/>
            <a:ext cx="6624637" cy="457200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4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ПОЧЕМУ ТАК ГОВОРЯТ?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27" name="Picture 3" descr="g2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550" y="411163"/>
            <a:ext cx="8978900" cy="6035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88913"/>
            <a:ext cx="7793037" cy="1462087"/>
          </a:xfrm>
        </p:spPr>
        <p:txBody>
          <a:bodyPr/>
          <a:lstStyle/>
          <a:p>
            <a:pPr algn="ctr"/>
            <a:r>
              <a:rPr lang="ru-RU"/>
              <a:t>Чем грибы отличаются от растений ?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2205038"/>
            <a:ext cx="7772400" cy="4114800"/>
          </a:xfrm>
        </p:spPr>
        <p:txBody>
          <a:bodyPr/>
          <a:lstStyle/>
          <a:p>
            <a:r>
              <a:rPr lang="ru-RU" sz="2400">
                <a:solidFill>
                  <a:srgbClr val="FF9933"/>
                </a:solidFill>
              </a:rPr>
              <a:t>Давай вспомним, какого цвета грибы. Сколько ни вспоминай, не найдешь зелёного гриба. Встречаются сыроежки зеленоватого оттенка, но и про них не скажешь «зелёные». Теперь можно назвать первое отличие грибов от растений: грибы не имеют зелёной окраски.</a:t>
            </a:r>
          </a:p>
          <a:p>
            <a:r>
              <a:rPr lang="ru-RU" sz="2400">
                <a:solidFill>
                  <a:srgbClr val="FF9933"/>
                </a:solidFill>
              </a:rPr>
              <a:t>Другое важное отличие: грибы не могут, как растения, создавать питательные вещества. Они, как животные, поглощают готовые питательные вещества.</a:t>
            </a:r>
          </a:p>
          <a:p>
            <a:endParaRPr lang="ru-RU" sz="2400">
              <a:solidFill>
                <a:srgbClr val="FF9933"/>
              </a:solidFill>
            </a:endParaRPr>
          </a:p>
        </p:txBody>
      </p:sp>
      <p:sp>
        <p:nvSpPr>
          <p:cNvPr id="24580" name="Rectangle 4">
            <a:hlinkClick r:id="rId2" action="ppaction://hlinksldjump" tooltip="Папоротники"/>
          </p:cNvPr>
          <p:cNvSpPr>
            <a:spLocks noChangeArrowheads="1"/>
          </p:cNvSpPr>
          <p:nvPr/>
        </p:nvSpPr>
        <p:spPr bwMode="auto">
          <a:xfrm>
            <a:off x="6588125" y="5373688"/>
            <a:ext cx="2319338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1" name="Rectangle 5">
            <a:hlinkClick r:id="rId2" action="ppaction://hlinksldjump" tooltip="Папоротники"/>
          </p:cNvPr>
          <p:cNvSpPr>
            <a:spLocks noChangeArrowheads="1"/>
          </p:cNvSpPr>
          <p:nvPr/>
        </p:nvSpPr>
        <p:spPr bwMode="auto">
          <a:xfrm>
            <a:off x="215900" y="901700"/>
            <a:ext cx="2895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3" name="Rectangle 7">
            <a:hlinkClick r:id="rId2" action="ppaction://hlinksldjump" tooltip="Папоротники"/>
          </p:cNvPr>
          <p:cNvSpPr>
            <a:spLocks noChangeArrowheads="1"/>
          </p:cNvSpPr>
          <p:nvPr/>
        </p:nvSpPr>
        <p:spPr bwMode="auto">
          <a:xfrm>
            <a:off x="1692275" y="2133600"/>
            <a:ext cx="185102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4" name="Rectangle 8">
            <a:hlinkClick r:id="rId2" action="ppaction://hlinksldjump" tooltip="Папоротники"/>
          </p:cNvPr>
          <p:cNvSpPr>
            <a:spLocks noChangeArrowheads="1"/>
          </p:cNvSpPr>
          <p:nvPr/>
        </p:nvSpPr>
        <p:spPr bwMode="auto">
          <a:xfrm>
            <a:off x="647700" y="1333500"/>
            <a:ext cx="289560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5" name="Rectangle 9">
            <a:hlinkClick r:id="rId2" action="ppaction://hlinksldjump" tooltip="Папоротники"/>
          </p:cNvPr>
          <p:cNvSpPr>
            <a:spLocks noChangeArrowheads="1"/>
          </p:cNvSpPr>
          <p:nvPr/>
        </p:nvSpPr>
        <p:spPr bwMode="auto">
          <a:xfrm flipV="1">
            <a:off x="3203575" y="5949950"/>
            <a:ext cx="7921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6" name="Rectangle 10">
            <a:hlinkClick r:id="rId2" action="ppaction://hlinksldjump" tooltip="Папоротники"/>
          </p:cNvPr>
          <p:cNvSpPr>
            <a:spLocks noChangeArrowheads="1"/>
          </p:cNvSpPr>
          <p:nvPr/>
        </p:nvSpPr>
        <p:spPr bwMode="auto">
          <a:xfrm>
            <a:off x="647700" y="1333500"/>
            <a:ext cx="2895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7" name="Rectangle 11">
            <a:hlinkClick r:id="rId2" action="ppaction://hlinksldjump" tooltip="Папоротники"/>
          </p:cNvPr>
          <p:cNvSpPr>
            <a:spLocks noChangeArrowheads="1"/>
          </p:cNvSpPr>
          <p:nvPr/>
        </p:nvSpPr>
        <p:spPr bwMode="auto">
          <a:xfrm>
            <a:off x="0" y="685800"/>
            <a:ext cx="2895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8" name="Rectangle 12">
            <a:hlinkClick r:id="rId2" action="ppaction://hlinksldjump" tooltip="Папоротники"/>
          </p:cNvPr>
          <p:cNvSpPr>
            <a:spLocks noChangeArrowheads="1"/>
          </p:cNvSpPr>
          <p:nvPr/>
        </p:nvSpPr>
        <p:spPr bwMode="auto">
          <a:xfrm>
            <a:off x="215900" y="836613"/>
            <a:ext cx="2895600" cy="250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24589" name="Picture 13" descr="Белый_елов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979488"/>
            <a:ext cx="1773238" cy="1296987"/>
          </a:xfrm>
          <a:prstGeom prst="rect">
            <a:avLst/>
          </a:prstGeom>
          <a:noFill/>
        </p:spPr>
      </p:pic>
      <p:pic>
        <p:nvPicPr>
          <p:cNvPr id="24590" name="Picture 14" descr="aspleni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8488" y="898525"/>
            <a:ext cx="1700212" cy="1377950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5" name="Picture 3" descr="g3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55838" y="98425"/>
            <a:ext cx="4632325" cy="66627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51" name="Picture 3" descr="g4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679450"/>
            <a:ext cx="7315200" cy="5499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019" name="Picture 3" descr="g56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7338" y="460375"/>
            <a:ext cx="8570912" cy="5937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3" name="Picture 3" descr="g5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7338" y="619125"/>
            <a:ext cx="8570912" cy="5619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67" name="Picture 3" descr="g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950" y="442913"/>
            <a:ext cx="8674100" cy="59737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091" name="Picture 3" descr="g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7338" y="460375"/>
            <a:ext cx="8570912" cy="5937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163" name="Picture 3" descr="g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612775"/>
            <a:ext cx="8643938" cy="563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71" name="Picture 3" descr="g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7913" y="188913"/>
            <a:ext cx="4449762" cy="6480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Text Box 2"/>
          <p:cNvSpPr txBox="1">
            <a:spLocks noChangeArrowheads="1"/>
          </p:cNvSpPr>
          <p:nvPr/>
        </p:nvSpPr>
        <p:spPr bwMode="auto">
          <a:xfrm>
            <a:off x="4284663" y="3260725"/>
            <a:ext cx="4643437" cy="25304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ru-RU" sz="2000">
                <a:solidFill>
                  <a:srgbClr val="000000"/>
                </a:solidFill>
              </a:rPr>
              <a:t>Очищенный от кожуры картофель натереть на терке, смешать с мелко нашинкованными грибами и посолить. Смесь выкладывать ложкой в горячий растопленный на сковороде жир и обжарить на сковороде с обеих сторон до образования румяной корочки.</a:t>
            </a:r>
          </a:p>
        </p:txBody>
      </p:sp>
      <p:pic>
        <p:nvPicPr>
          <p:cNvPr id="197635" name="Picture 3" descr="блюдо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04800" y="1916113"/>
            <a:ext cx="4752975" cy="3581400"/>
          </a:xfrm>
          <a:prstGeom prst="rect">
            <a:avLst/>
          </a:prstGeom>
          <a:noFill/>
        </p:spPr>
      </p:pic>
      <p:sp>
        <p:nvSpPr>
          <p:cNvPr id="197636" name="Text Box 4"/>
          <p:cNvSpPr txBox="1">
            <a:spLocks noChangeArrowheads="1"/>
          </p:cNvSpPr>
          <p:nvPr/>
        </p:nvSpPr>
        <p:spPr bwMode="auto">
          <a:xfrm>
            <a:off x="2124075" y="333375"/>
            <a:ext cx="6551613" cy="457200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400" b="1" i="1" u="sng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 СТРАНИЦАМ ПОВАРЕННОЙ  КНИГИ…</a:t>
            </a:r>
          </a:p>
        </p:txBody>
      </p:sp>
      <p:sp>
        <p:nvSpPr>
          <p:cNvPr id="197637" name="Text Box 5"/>
          <p:cNvSpPr txBox="1">
            <a:spLocks noChangeArrowheads="1"/>
          </p:cNvSpPr>
          <p:nvPr/>
        </p:nvSpPr>
        <p:spPr bwMode="auto">
          <a:xfrm>
            <a:off x="4191000" y="2041525"/>
            <a:ext cx="5105400" cy="915988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i="1">
                <a:solidFill>
                  <a:srgbClr val="000000"/>
                </a:solidFill>
              </a:rPr>
              <a:t>300 г свежих или 150 г отваренных грибов, 500 г сырого картофеля, жир для жарки, соль по вкусу.</a:t>
            </a:r>
          </a:p>
        </p:txBody>
      </p:sp>
      <p:sp>
        <p:nvSpPr>
          <p:cNvPr id="197638" name="Text Box 6"/>
          <p:cNvSpPr txBox="1">
            <a:spLocks noChangeArrowheads="1"/>
          </p:cNvSpPr>
          <p:nvPr/>
        </p:nvSpPr>
        <p:spPr bwMode="auto">
          <a:xfrm>
            <a:off x="468313" y="5775325"/>
            <a:ext cx="8675687" cy="1158875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>
                <a:solidFill>
                  <a:srgbClr val="000000"/>
                </a:solidFill>
              </a:rPr>
              <a:t>На стол подать к блинчикам сметану или соус из хрена, а так же салат из помидоров или соленых огурцов.</a:t>
            </a:r>
          </a:p>
          <a:p>
            <a:pPr>
              <a:spcBef>
                <a:spcPct val="50000"/>
              </a:spcBef>
            </a:pPr>
            <a:endParaRPr kumimoji="1" lang="ru-RU" sz="2000">
              <a:solidFill>
                <a:srgbClr val="000000"/>
              </a:solidFill>
            </a:endParaRPr>
          </a:p>
        </p:txBody>
      </p:sp>
      <p:pic>
        <p:nvPicPr>
          <p:cNvPr id="197639" name="Picture 7" descr="gjdfhtyjr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33375"/>
            <a:ext cx="1116013" cy="1330325"/>
          </a:xfrm>
          <a:prstGeom prst="rect">
            <a:avLst/>
          </a:prstGeom>
          <a:noFill/>
        </p:spPr>
      </p:pic>
      <p:sp>
        <p:nvSpPr>
          <p:cNvPr id="197640" name="Text Box 8"/>
          <p:cNvSpPr txBox="1">
            <a:spLocks noChangeArrowheads="1"/>
          </p:cNvSpPr>
          <p:nvPr/>
        </p:nvSpPr>
        <p:spPr bwMode="auto">
          <a:xfrm>
            <a:off x="2743200" y="1447800"/>
            <a:ext cx="6248400" cy="457200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4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БЛИНЧИКИ ИЗ ГРИБОВ И КАРТОФЕЛЯ</a:t>
            </a:r>
          </a:p>
        </p:txBody>
      </p:sp>
      <p:sp>
        <p:nvSpPr>
          <p:cNvPr id="197641" name="Text Box 9"/>
          <p:cNvSpPr txBox="1">
            <a:spLocks noChangeArrowheads="1"/>
          </p:cNvSpPr>
          <p:nvPr/>
        </p:nvSpPr>
        <p:spPr bwMode="auto">
          <a:xfrm>
            <a:off x="4191000" y="762000"/>
            <a:ext cx="4648200" cy="457200"/>
          </a:xfrm>
          <a:prstGeom prst="rect">
            <a:avLst/>
          </a:prstGeom>
          <a:noFill/>
          <a:ln w="1778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r">
              <a:spcBef>
                <a:spcPct val="50000"/>
              </a:spcBef>
            </a:pPr>
            <a:r>
              <a:rPr kumimoji="1" lang="ru-RU" sz="2400" b="1" i="1">
                <a:solidFill>
                  <a:srgbClr val="CC3300"/>
                </a:solidFill>
                <a:latin typeface="Times New Roman" pitchFamily="18" charset="0"/>
              </a:rPr>
              <a:t>Рецепты русской кухни</a:t>
            </a:r>
            <a:endParaRPr kumimoji="1" lang="ru-RU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6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8661" name="Picture 5" descr="g76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38400" y="1600200"/>
            <a:ext cx="4265613" cy="44196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16013" y="44450"/>
            <a:ext cx="8027987" cy="6669088"/>
          </a:xfrm>
        </p:spPr>
        <p:txBody>
          <a:bodyPr/>
          <a:lstStyle/>
          <a:p>
            <a:pPr lvl="1"/>
            <a:r>
              <a:rPr lang="ru-RU" b="1">
                <a:solidFill>
                  <a:srgbClr val="303030"/>
                </a:solidFill>
              </a:rPr>
              <a:t>Рассмотрите рисунок «Строение гриба».</a:t>
            </a:r>
          </a:p>
          <a:p>
            <a:pPr lvl="2"/>
            <a:r>
              <a:rPr lang="ru-RU"/>
              <a:t>Гриб состоит из 2 частей: подземной и надземной.</a:t>
            </a:r>
          </a:p>
          <a:p>
            <a:r>
              <a:rPr lang="ru-RU" sz="2400">
                <a:solidFill>
                  <a:srgbClr val="303030"/>
                </a:solidFill>
              </a:rPr>
              <a:t>Надземная состоит из ножки и шляпки и имеет название «</a:t>
            </a:r>
            <a:r>
              <a:rPr lang="ru-RU" sz="2400" b="1" i="1">
                <a:solidFill>
                  <a:schemeClr val="hlink"/>
                </a:solidFill>
              </a:rPr>
              <a:t>плодовое тело</a:t>
            </a:r>
            <a:r>
              <a:rPr lang="ru-RU" sz="2400">
                <a:solidFill>
                  <a:srgbClr val="303030"/>
                </a:solidFill>
              </a:rPr>
              <a:t>». Судя по названию, шляпочные, шляпка играет важную роль в жизни гриба. В шляпке созревают грибные споры, которые разносятся ветром, попадают на землю и прорастают, образуя новые грибы. Подземная часть состоит из нитей, похожих на паутину. Это грибница. Грибы растут группами, семейками, их можно собирать несколько штук в одном месте. Нити грибницы образуют сложную подземную паутину, а на её сплетениях, пробиваются вверх плодовые тела.</a:t>
            </a:r>
          </a:p>
          <a:p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7" name="Picture 3" descr="g6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2375" y="1019175"/>
            <a:ext cx="6699250" cy="4821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5" name="Picture 3" descr="g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0725" y="101600"/>
            <a:ext cx="5162550" cy="6656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46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      </a:t>
            </a:r>
            <a:r>
              <a:rPr lang="ru-RU" sz="4800"/>
              <a:t>Микология</a:t>
            </a:r>
          </a:p>
        </p:txBody>
      </p:sp>
      <p:sp>
        <p:nvSpPr>
          <p:cNvPr id="95251" name="Rectangle 19"/>
          <p:cNvSpPr>
            <a:spLocks noGrp="1" noChangeArrowheads="1"/>
          </p:cNvSpPr>
          <p:nvPr>
            <p:ph type="body" idx="1"/>
          </p:nvPr>
        </p:nvSpPr>
        <p:spPr>
          <a:xfrm>
            <a:off x="539750" y="1773238"/>
            <a:ext cx="8001000" cy="4267200"/>
          </a:xfrm>
        </p:spPr>
        <p:txBody>
          <a:bodyPr/>
          <a:lstStyle/>
          <a:p>
            <a:r>
              <a:rPr lang="ru-RU" sz="2600"/>
              <a:t>Как много можно сказать о самых, казалось бы, обыкновенных грибах! </a:t>
            </a:r>
          </a:p>
          <a:p>
            <a:r>
              <a:rPr lang="ru-RU" sz="2600"/>
              <a:t>Существует целая наука, посвященная их изучению. Она называется «Микология».</a:t>
            </a:r>
          </a:p>
          <a:p>
            <a:pPr>
              <a:buFont typeface="Wingdings" pitchFamily="2" charset="2"/>
              <a:buNone/>
            </a:pPr>
            <a:r>
              <a:rPr lang="ru-RU" sz="2600"/>
              <a:t>«микос»- гриб, «логос»- наука, в переводе с латыни: наука о грибах.</a:t>
            </a:r>
          </a:p>
          <a:p>
            <a:pPr>
              <a:buFont typeface="Wingdings" pitchFamily="2" charset="2"/>
              <a:buNone/>
            </a:pPr>
            <a:r>
              <a:rPr lang="ru-RU" sz="2600"/>
              <a:t>  Наша прогулка подходит к концу. Надеемся, что она не прошла даром.</a:t>
            </a:r>
          </a:p>
          <a:p>
            <a:pPr>
              <a:buFont typeface="Wingdings" pitchFamily="2" charset="2"/>
              <a:buNone/>
            </a:pPr>
            <a:endParaRPr lang="ru-RU" sz="2600"/>
          </a:p>
        </p:txBody>
      </p:sp>
      <p:pic>
        <p:nvPicPr>
          <p:cNvPr id="95252" name="Picture 20" descr="Белый_ело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7050" y="188913"/>
            <a:ext cx="1870075" cy="1403350"/>
          </a:xfrm>
          <a:prstGeom prst="rect">
            <a:avLst/>
          </a:prstGeom>
          <a:noFill/>
        </p:spPr>
      </p:pic>
      <p:pic>
        <p:nvPicPr>
          <p:cNvPr id="95253" name="Picture 21" descr="белый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0825" y="5229225"/>
            <a:ext cx="2039938" cy="1423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52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524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5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5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5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5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5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5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5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5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5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5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95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5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5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5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5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5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5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5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5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5" name="Picture 3" descr="g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8225" y="161925"/>
            <a:ext cx="4529138" cy="6534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333" name="Picture 5" descr="g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2175" y="-11113"/>
            <a:ext cx="4821238" cy="6881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87" name="Picture 7" descr="g4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88"/>
            <a:ext cx="9144000" cy="614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4" name="Picture 2" descr="сканирование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476250"/>
            <a:ext cx="4716463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33350"/>
            <a:ext cx="8713788" cy="6103938"/>
          </a:xfrm>
        </p:spPr>
        <p:txBody>
          <a:bodyPr/>
          <a:lstStyle/>
          <a:p>
            <a:pPr marL="1292225" lvl="3" indent="0"/>
            <a:r>
              <a:rPr lang="ru-RU" sz="3200" b="1">
                <a:solidFill>
                  <a:srgbClr val="303030"/>
                </a:solidFill>
              </a:rPr>
              <a:t>Посмотрите на другой рисунок.</a:t>
            </a:r>
          </a:p>
          <a:p>
            <a:pPr marL="1700213" lvl="4"/>
            <a:r>
              <a:rPr lang="ru-RU" sz="3200">
                <a:solidFill>
                  <a:srgbClr val="303030"/>
                </a:solidFill>
              </a:rPr>
              <a:t>Это тоже грибы, вы видели их много раз, но никто не догадывался, что это грибы. Это </a:t>
            </a:r>
            <a:r>
              <a:rPr lang="ru-RU" sz="3200" b="1" i="1">
                <a:solidFill>
                  <a:schemeClr val="hlink"/>
                </a:solidFill>
              </a:rPr>
              <a:t>плесень</a:t>
            </a:r>
            <a:r>
              <a:rPr lang="ru-RU" sz="3200">
                <a:solidFill>
                  <a:srgbClr val="303030"/>
                </a:solidFill>
              </a:rPr>
              <a:t>. Под микроскопом видно, что она имеет такое же строение, что и шляпочные </a:t>
            </a:r>
            <a:r>
              <a:rPr lang="ru-RU" sz="3200">
                <a:solidFill>
                  <a:srgbClr val="000000"/>
                </a:solidFill>
              </a:rPr>
              <a:t>- </a:t>
            </a:r>
            <a:r>
              <a:rPr lang="ru-RU" sz="3200">
                <a:solidFill>
                  <a:srgbClr val="303030"/>
                </a:solidFill>
              </a:rPr>
              <a:t>состоит из плодового тела и грибницы. У плесени нет шляпки, поэтому мы и не относим её к шляпочным грибам. Их называют плесневые.</a:t>
            </a:r>
            <a:endParaRPr lang="ru-RU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258" name="Picture 2" descr="сканирование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6450" y="188913"/>
            <a:ext cx="494347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/>
              <a:t>   </a:t>
            </a:r>
            <a:r>
              <a:rPr lang="ru-RU" sz="6600">
                <a:solidFill>
                  <a:srgbClr val="118961"/>
                </a:solidFill>
              </a:rPr>
              <a:t>Юный друг!</a:t>
            </a:r>
          </a:p>
        </p:txBody>
      </p:sp>
      <p:sp>
        <p:nvSpPr>
          <p:cNvPr id="2560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4000">
                <a:solidFill>
                  <a:srgbClr val="3399FF"/>
                </a:solidFill>
              </a:rPr>
              <a:t>Мы приглашаем тебя на прогулку за грибами! </a:t>
            </a:r>
          </a:p>
          <a:p>
            <a:r>
              <a:rPr lang="ru-RU" sz="4000">
                <a:solidFill>
                  <a:srgbClr val="3399FF"/>
                </a:solidFill>
              </a:rPr>
              <a:t>Вместе с нами ты узнаешь какие бывают грибы и как они растут!!!</a:t>
            </a:r>
          </a:p>
          <a:p>
            <a:r>
              <a:rPr lang="ru-RU" sz="4000">
                <a:solidFill>
                  <a:srgbClr val="0066FF"/>
                </a:solidFill>
              </a:rPr>
              <a:t>                </a:t>
            </a:r>
            <a:r>
              <a:rPr lang="ru-RU" sz="4000">
                <a:solidFill>
                  <a:srgbClr val="0033CC"/>
                </a:solidFill>
              </a:rPr>
              <a:t>Итак, в путь!</a:t>
            </a:r>
          </a:p>
        </p:txBody>
      </p:sp>
      <p:pic>
        <p:nvPicPr>
          <p:cNvPr id="25609" name="Picture 9" descr="isp1a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5157788"/>
            <a:ext cx="1652588" cy="1336675"/>
          </a:xfrm>
          <a:prstGeom prst="rect">
            <a:avLst/>
          </a:prstGeom>
          <a:noFill/>
        </p:spPr>
      </p:pic>
      <p:pic>
        <p:nvPicPr>
          <p:cNvPr id="25610" name="Picture 10" descr="корзина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12000"/>
          </a:blip>
          <a:srcRect/>
          <a:stretch>
            <a:fillRect/>
          </a:stretch>
        </p:blipFill>
        <p:spPr bwMode="auto">
          <a:xfrm>
            <a:off x="7092950" y="5013325"/>
            <a:ext cx="1828800" cy="13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ribu">
  <a:themeElements>
    <a:clrScheme name="gribu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gribu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ribu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ibu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ibu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bu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ibu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bu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bu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bu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Студия">
  <a:themeElements>
    <a:clrScheme name="Студия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Студия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тудия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Уровень">
  <a:themeElements>
    <a:clrScheme name="Уровень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Уровень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Уровень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Скругленный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Скругленный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Профиль">
  <a:themeElements>
    <a:clrScheme name="Профиль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Профиль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рофиль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иль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gribu</Template>
  <TotalTime>0</TotalTime>
  <Words>1105</Words>
  <Application>Microsoft Office PowerPoint</Application>
  <PresentationFormat>Экран (4:3)</PresentationFormat>
  <Paragraphs>170</Paragraphs>
  <Slides>55</Slides>
  <Notes>23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8</vt:i4>
      </vt:variant>
      <vt:variant>
        <vt:lpstr>Заголовки слайдов</vt:lpstr>
      </vt:variant>
      <vt:variant>
        <vt:i4>55</vt:i4>
      </vt:variant>
    </vt:vector>
  </HeadingPairs>
  <TitlesOfParts>
    <vt:vector size="73" baseType="lpstr">
      <vt:lpstr>Arial</vt:lpstr>
      <vt:lpstr>Wingdings</vt:lpstr>
      <vt:lpstr>Comic Sans MS</vt:lpstr>
      <vt:lpstr>Tahoma</vt:lpstr>
      <vt:lpstr>Arial Black</vt:lpstr>
      <vt:lpstr>Times New Roman</vt:lpstr>
      <vt:lpstr>Garamond</vt:lpstr>
      <vt:lpstr>Verdana</vt:lpstr>
      <vt:lpstr>Baskerville Old Face</vt:lpstr>
      <vt:lpstr>Brush Script MT</vt:lpstr>
      <vt:lpstr>gribu</vt:lpstr>
      <vt:lpstr>Пастель</vt:lpstr>
      <vt:lpstr>Палитра</vt:lpstr>
      <vt:lpstr>Студия</vt:lpstr>
      <vt:lpstr>Уровень</vt:lpstr>
      <vt:lpstr>Разрез</vt:lpstr>
      <vt:lpstr>Скругленный</vt:lpstr>
      <vt:lpstr>Профиль</vt:lpstr>
      <vt:lpstr>Слайд 1</vt:lpstr>
      <vt:lpstr>Обоснование проблемы:</vt:lpstr>
      <vt:lpstr>Цель:</vt:lpstr>
      <vt:lpstr>Чем грибы отличаются от растений ?</vt:lpstr>
      <vt:lpstr>Слайд 5</vt:lpstr>
      <vt:lpstr>Слайд 6</vt:lpstr>
      <vt:lpstr>Слайд 7</vt:lpstr>
      <vt:lpstr>Слайд 8</vt:lpstr>
      <vt:lpstr>   Юный друг!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           Ядовитые грибы!</vt:lpstr>
      <vt:lpstr>Слайд 27</vt:lpstr>
      <vt:lpstr>Слайд 28</vt:lpstr>
      <vt:lpstr>Слайд 29</vt:lpstr>
      <vt:lpstr>Слайд 30</vt:lpstr>
      <vt:lpstr>Слайд 31</vt:lpstr>
      <vt:lpstr>Слайд 32</vt:lpstr>
      <vt:lpstr>По страницам красной книги</vt:lpstr>
      <vt:lpstr>Слайд 34</vt:lpstr>
      <vt:lpstr>Слайд 35</vt:lpstr>
      <vt:lpstr>Слайд 36</vt:lpstr>
      <vt:lpstr>        Интересное о грибах!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              Микология</vt:lpstr>
      <vt:lpstr>Слайд 53</vt:lpstr>
      <vt:lpstr>Слайд 54</vt:lpstr>
      <vt:lpstr>Слайд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1</cp:revision>
  <dcterms:created xsi:type="dcterms:W3CDTF">2014-01-08T06:50:47Z</dcterms:created>
  <dcterms:modified xsi:type="dcterms:W3CDTF">2014-01-08T06:51:21Z</dcterms:modified>
</cp:coreProperties>
</file>