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963-9D86-4E10-B55A-AABAD88A0C8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A473B-8E0F-4487-A3DB-DFCBE5693C3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963-9D86-4E10-B55A-AABAD88A0C8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A473B-8E0F-4487-A3DB-DFCBE5693C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963-9D86-4E10-B55A-AABAD88A0C8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A473B-8E0F-4487-A3DB-DFCBE5693C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963-9D86-4E10-B55A-AABAD88A0C8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A473B-8E0F-4487-A3DB-DFCBE5693C3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963-9D86-4E10-B55A-AABAD88A0C8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A473B-8E0F-4487-A3DB-DFCBE5693C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963-9D86-4E10-B55A-AABAD88A0C8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A473B-8E0F-4487-A3DB-DFCBE5693C3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963-9D86-4E10-B55A-AABAD88A0C8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A473B-8E0F-4487-A3DB-DFCBE5693C3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963-9D86-4E10-B55A-AABAD88A0C8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A473B-8E0F-4487-A3DB-DFCBE5693C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963-9D86-4E10-B55A-AABAD88A0C8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A473B-8E0F-4487-A3DB-DFCBE5693C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963-9D86-4E10-B55A-AABAD88A0C8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A473B-8E0F-4487-A3DB-DFCBE5693C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2963-9D86-4E10-B55A-AABAD88A0C8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A473B-8E0F-4487-A3DB-DFCBE5693C3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7F82963-9D86-4E10-B55A-AABAD88A0C8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EFA473B-8E0F-4487-A3DB-DFCBE5693C3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31640" y="4293096"/>
            <a:ext cx="6400800" cy="1473200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10000"/>
              </a:lnSpc>
            </a:pP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Подготовила Каштанова И.Г., </a:t>
            </a:r>
          </a:p>
          <a:p>
            <a:pPr algn="ctr">
              <a:lnSpc>
                <a:spcPct val="110000"/>
              </a:lnSpc>
            </a:pP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учитель начальных классов ГБОУ СОШ с. Новый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Сарбай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муниципального района </a:t>
            </a:r>
            <a:r>
              <a:rPr lang="ru-RU" dirty="0" err="1" smtClean="0">
                <a:solidFill>
                  <a:srgbClr val="002060"/>
                </a:solidFill>
                <a:latin typeface="Century Schoolbook" pitchFamily="18" charset="0"/>
              </a:rPr>
              <a:t>Кинельский</a:t>
            </a:r>
            <a:r>
              <a:rPr lang="ru-RU" dirty="0" smtClean="0">
                <a:solidFill>
                  <a:srgbClr val="002060"/>
                </a:solidFill>
                <a:latin typeface="Century Schoolbook" pitchFamily="18" charset="0"/>
              </a:rPr>
              <a:t> Самарской области</a:t>
            </a:r>
            <a:endParaRPr lang="ru-RU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908720"/>
            <a:ext cx="75608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latin typeface="Century Schoolbook" pitchFamily="18" charset="0"/>
              </a:rPr>
              <a:t>Коррекционно-развивающая работа с детьми с </a:t>
            </a:r>
            <a:r>
              <a:rPr lang="ru-RU" sz="3600" dirty="0" smtClean="0">
                <a:latin typeface="Century Schoolbook" pitchFamily="18" charset="0"/>
              </a:rPr>
              <a:t>ЗПР в начальной школе </a:t>
            </a:r>
            <a:endParaRPr lang="ru-RU" sz="3600" dirty="0"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582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80920" cy="273424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effectLst/>
              </a:rPr>
              <a:t>ЗПР относится к разряду слабовыраженных отклонений в психическом развитии и занимает промежуточное место между нормой и патологией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463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548680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Century Schoolbook" pitchFamily="18" charset="0"/>
              </a:rPr>
              <a:t>Коррекционно-развивающая работа с детьми с ЗПР </a:t>
            </a:r>
            <a:r>
              <a:rPr lang="ru-RU" sz="3600" dirty="0" smtClean="0">
                <a:effectLst/>
                <a:latin typeface="Times New Roman"/>
                <a:ea typeface="Calibri"/>
              </a:rPr>
              <a:t>определяется в соответствии с их образовательными потребностями</a:t>
            </a:r>
            <a:endParaRPr lang="ru-RU" sz="3600" dirty="0">
              <a:latin typeface="Century Schoolbook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65820" y="4365104"/>
            <a:ext cx="8172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ситуация успеха;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-параллельное  </a:t>
            </a:r>
            <a:r>
              <a:rPr lang="ru-RU" sz="2800" dirty="0">
                <a:solidFill>
                  <a:srgbClr val="FF0000"/>
                </a:solidFill>
              </a:rPr>
              <a:t>ведения индивидуальной и коллективной </a:t>
            </a:r>
            <a:r>
              <a:rPr lang="ru-RU" sz="2800" dirty="0" smtClean="0">
                <a:solidFill>
                  <a:srgbClr val="FF0000"/>
                </a:solidFill>
              </a:rPr>
              <a:t>работы;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>
                <a:solidFill>
                  <a:srgbClr val="FF0000"/>
                </a:solidFill>
              </a:rPr>
              <a:t>эмоциональное </a:t>
            </a:r>
            <a:r>
              <a:rPr lang="ru-RU" sz="2800" dirty="0" smtClean="0">
                <a:solidFill>
                  <a:srgbClr val="FF0000"/>
                </a:solidFill>
              </a:rPr>
              <a:t>развитие = познавательному развитию </a:t>
            </a:r>
            <a:r>
              <a:rPr lang="ru-RU" sz="2800" dirty="0">
                <a:solidFill>
                  <a:srgbClr val="FF0000"/>
                </a:solidFill>
              </a:rPr>
              <a:t>детей с ЗПР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2967335"/>
            <a:ext cx="7272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7030A0"/>
                </a:solidFill>
              </a:rPr>
              <a:t>Е. А. Стеблева выделяет специфические образовательно-воспитательные потребности детей с ЗПР</a:t>
            </a:r>
          </a:p>
        </p:txBody>
      </p:sp>
    </p:spTree>
    <p:extLst>
      <p:ext uri="{BB962C8B-B14F-4D97-AF65-F5344CB8AC3E}">
        <p14:creationId xmlns:p14="http://schemas.microsoft.com/office/powerpoint/2010/main" val="383785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6717" y="188640"/>
            <a:ext cx="867645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Century Schoolbook" pitchFamily="18" charset="0"/>
              </a:rPr>
              <a:t>Одно из основных мест в коррекционной работе должно отводится всем формам ручной деятельности, включая: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42969" y="2266607"/>
            <a:ext cx="4728951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•</a:t>
            </a:r>
            <a:r>
              <a:rPr lang="ru-RU" sz="2400" b="1" dirty="0" smtClean="0">
                <a:solidFill>
                  <a:srgbClr val="C00000"/>
                </a:solidFill>
              </a:rPr>
              <a:t>рисование;</a:t>
            </a:r>
          </a:p>
          <a:p>
            <a:r>
              <a:rPr lang="ru-RU" sz="2400" dirty="0" smtClean="0"/>
              <a:t>•лепку;</a:t>
            </a:r>
          </a:p>
          <a:p>
            <a:r>
              <a:rPr lang="ru-RU" sz="2400" dirty="0" smtClean="0"/>
              <a:t>•конструирование;</a:t>
            </a:r>
          </a:p>
          <a:p>
            <a:r>
              <a:rPr lang="ru-RU" sz="2400" dirty="0" smtClean="0"/>
              <a:t>•работу с мозаикой; </a:t>
            </a:r>
          </a:p>
          <a:p>
            <a:r>
              <a:rPr lang="ru-RU" sz="2400" dirty="0" smtClean="0"/>
              <a:t>•</a:t>
            </a:r>
            <a:r>
              <a:rPr lang="ru-RU" sz="2400" i="1" dirty="0" smtClean="0"/>
              <a:t>пальчиковую гимнастику;</a:t>
            </a:r>
          </a:p>
          <a:p>
            <a:r>
              <a:rPr lang="ru-RU" sz="2400" dirty="0" smtClean="0"/>
              <a:t>•</a:t>
            </a:r>
            <a:r>
              <a:rPr lang="ru-RU" sz="2800" b="1" dirty="0" smtClean="0">
                <a:solidFill>
                  <a:schemeClr val="accent5"/>
                </a:solidFill>
              </a:rPr>
              <a:t>шитьё</a:t>
            </a:r>
            <a:r>
              <a:rPr lang="ru-RU" sz="2400" dirty="0" smtClean="0"/>
              <a:t> и др.</a:t>
            </a:r>
          </a:p>
          <a:p>
            <a:r>
              <a:rPr lang="ru-RU" sz="2400" dirty="0" smtClean="0"/>
              <a:t>           </a:t>
            </a:r>
            <a:r>
              <a:rPr lang="ru-RU" sz="2800" b="1" dirty="0" smtClean="0">
                <a:solidFill>
                  <a:srgbClr val="7030A0"/>
                </a:solidFill>
              </a:rPr>
              <a:t>аппликацию;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51173" y="235009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•</a:t>
            </a:r>
            <a:r>
              <a:rPr lang="ru-RU" sz="2400" dirty="0" smtClean="0">
                <a:solidFill>
                  <a:srgbClr val="C00000"/>
                </a:solidFill>
              </a:rPr>
              <a:t>срисовывание с образца;</a:t>
            </a:r>
          </a:p>
          <a:p>
            <a:r>
              <a:rPr lang="ru-RU" sz="2400" dirty="0" smtClean="0">
                <a:solidFill>
                  <a:srgbClr val="C00000"/>
                </a:solidFill>
              </a:rPr>
              <a:t>•работа с трафаретами;</a:t>
            </a:r>
          </a:p>
          <a:p>
            <a:r>
              <a:rPr lang="ru-RU" sz="2400" dirty="0" smtClean="0">
                <a:solidFill>
                  <a:srgbClr val="C00000"/>
                </a:solidFill>
              </a:rPr>
              <a:t>•обведение контура, обведение по внешнему и внутреннему контуру;</a:t>
            </a:r>
          </a:p>
          <a:p>
            <a:r>
              <a:rPr lang="ru-RU" sz="2400" dirty="0" smtClean="0">
                <a:solidFill>
                  <a:srgbClr val="C00000"/>
                </a:solidFill>
              </a:rPr>
              <a:t>•раскрашивание и штриховка.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2485142" y="2350090"/>
            <a:ext cx="2066030" cy="3588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907706" y="4916759"/>
            <a:ext cx="37444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метод отрыва</a:t>
            </a:r>
          </a:p>
          <a:p>
            <a:r>
              <a:rPr lang="ru-RU" sz="2800" b="1" dirty="0">
                <a:solidFill>
                  <a:srgbClr val="7030A0"/>
                </a:solidFill>
              </a:rPr>
              <a:t>метод вырезывания</a:t>
            </a:r>
          </a:p>
        </p:txBody>
      </p:sp>
      <p:sp>
        <p:nvSpPr>
          <p:cNvPr id="7" name="Стрелка вправо 6"/>
          <p:cNvSpPr/>
          <p:nvPr/>
        </p:nvSpPr>
        <p:spPr>
          <a:xfrm rot="849334">
            <a:off x="3122246" y="5169393"/>
            <a:ext cx="1632603" cy="4488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42969" y="5978587"/>
            <a:ext cx="44149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accent5"/>
                </a:solidFill>
              </a:rPr>
              <a:t>работа </a:t>
            </a:r>
            <a:r>
              <a:rPr lang="ru-RU" sz="3200" b="1" dirty="0">
                <a:solidFill>
                  <a:schemeClr val="accent5"/>
                </a:solidFill>
              </a:rPr>
              <a:t>с ножницами </a:t>
            </a:r>
          </a:p>
        </p:txBody>
      </p:sp>
      <p:sp>
        <p:nvSpPr>
          <p:cNvPr id="9" name="Стрелка вправо 8"/>
          <p:cNvSpPr/>
          <p:nvPr/>
        </p:nvSpPr>
        <p:spPr>
          <a:xfrm rot="4310415" flipV="1">
            <a:off x="864846" y="5074632"/>
            <a:ext cx="1033015" cy="3118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04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74360" cy="1143000"/>
          </a:xfrm>
        </p:spPr>
        <p:txBody>
          <a:bodyPr/>
          <a:lstStyle/>
          <a:p>
            <a:pPr marL="0" indent="0" algn="l">
              <a:buNone/>
            </a:pPr>
            <a:r>
              <a:rPr lang="ru-RU" dirty="0" err="1" smtClean="0">
                <a:effectLst/>
              </a:rPr>
              <a:t>Кинезиология</a:t>
            </a:r>
            <a:r>
              <a:rPr lang="ru-RU" dirty="0" smtClean="0">
                <a:effectLst/>
              </a:rPr>
              <a:t> - наука </a:t>
            </a:r>
            <a:r>
              <a:rPr lang="ru-RU" dirty="0">
                <a:effectLst/>
              </a:rPr>
              <a:t>о развитии головного мозга через движение. 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2780928"/>
            <a:ext cx="8136904" cy="3474720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7030A0"/>
                </a:solidFill>
              </a:rPr>
              <a:t>Цель занятий – синхронизация работы полушарий головного мозга, развитие потенциальных способностей, памяти, внимания, речи, мышления.</a:t>
            </a:r>
          </a:p>
        </p:txBody>
      </p:sp>
    </p:spTree>
    <p:extLst>
      <p:ext uri="{BB962C8B-B14F-4D97-AF65-F5344CB8AC3E}">
        <p14:creationId xmlns:p14="http://schemas.microsoft.com/office/powerpoint/2010/main" val="420540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0648"/>
            <a:ext cx="77048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Продолжительность занятий — 10 – 15 мин.</a:t>
            </a:r>
          </a:p>
          <a:p>
            <a:r>
              <a:rPr lang="ru-RU" sz="2800" dirty="0"/>
              <a:t>Периодичность — ежедневно. Время занятий — утро, день.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844824"/>
            <a:ext cx="698477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/>
              <a:t>КОМПЛЕКС № 1</a:t>
            </a:r>
            <a:endParaRPr lang="ru-RU" sz="4000" dirty="0"/>
          </a:p>
          <a:p>
            <a:pPr marL="742950" indent="-742950">
              <a:buAutoNum type="arabicPeriod"/>
            </a:pPr>
            <a:r>
              <a:rPr lang="ru-RU" sz="4000" b="1" u="sng" dirty="0" smtClean="0"/>
              <a:t>Колечко</a:t>
            </a:r>
            <a:r>
              <a:rPr lang="ru-RU" sz="4000" b="1" u="sng" dirty="0"/>
              <a:t>.</a:t>
            </a:r>
            <a:r>
              <a:rPr lang="ru-RU" sz="4000" b="1" dirty="0"/>
              <a:t> </a:t>
            </a:r>
            <a:endParaRPr lang="ru-RU" sz="4000" b="1" dirty="0" smtClean="0"/>
          </a:p>
          <a:p>
            <a:r>
              <a:rPr lang="ru-RU" sz="4000" b="1" u="sng" dirty="0"/>
              <a:t>2. Кулак—ребро—ладонь.</a:t>
            </a:r>
            <a:r>
              <a:rPr lang="ru-RU" sz="4000" b="1" dirty="0"/>
              <a:t> </a:t>
            </a:r>
            <a:endParaRPr lang="ru-RU" sz="4000" b="1" dirty="0" smtClean="0"/>
          </a:p>
          <a:p>
            <a:r>
              <a:rPr lang="ru-RU" sz="4000" b="1" u="sng" dirty="0" smtClean="0"/>
              <a:t>3. Зеркальное </a:t>
            </a:r>
            <a:r>
              <a:rPr lang="ru-RU" sz="4000" b="1" u="sng" dirty="0"/>
              <a:t>рисование</a:t>
            </a:r>
            <a:r>
              <a:rPr lang="ru-RU" sz="4000" b="1" u="sng" dirty="0" smtClean="0"/>
              <a:t>.</a:t>
            </a:r>
          </a:p>
          <a:p>
            <a:r>
              <a:rPr lang="ru-RU" sz="4000" b="1" u="sng" dirty="0" smtClean="0"/>
              <a:t>4. Ухо—нос</a:t>
            </a:r>
            <a:r>
              <a:rPr lang="ru-RU" sz="4000" b="1" u="sng" dirty="0"/>
              <a:t>.</a:t>
            </a:r>
            <a:r>
              <a:rPr lang="ru-RU" sz="4000" b="1" dirty="0"/>
              <a:t> 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2015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63</TotalTime>
  <Words>219</Words>
  <Application>Microsoft Office PowerPoint</Application>
  <PresentationFormat>Экран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Презентация PowerPoint</vt:lpstr>
      <vt:lpstr>ЗПР относится к разряду слабовыраженных отклонений в психическом развитии и занимает промежуточное место между нормой и патологией</vt:lpstr>
      <vt:lpstr>Презентация PowerPoint</vt:lpstr>
      <vt:lpstr>Презентация PowerPoint</vt:lpstr>
      <vt:lpstr>Кинезиология - наука о развитии головного мозга через движение. 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User</cp:lastModifiedBy>
  <cp:revision>6</cp:revision>
  <dcterms:created xsi:type="dcterms:W3CDTF">2016-12-06T08:30:53Z</dcterms:created>
  <dcterms:modified xsi:type="dcterms:W3CDTF">2017-02-14T15:47:11Z</dcterms:modified>
</cp:coreProperties>
</file>